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7" r:id="rId10"/>
    <p:sldId id="265" r:id="rId11"/>
    <p:sldId id="266" r:id="rId12"/>
    <p:sldId id="269" r:id="rId13"/>
    <p:sldId id="271" r:id="rId14"/>
    <p:sldId id="270" r:id="rId15"/>
  </p:sldIdLst>
  <p:sldSz cx="12192000" cy="6858000"/>
  <p:notesSz cx="7099300" cy="10234613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59E2617-B713-48FA-8EE9-CCBBE3CAFA3D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  <p14:sldId id="267"/>
            <p14:sldId id="265"/>
            <p14:sldId id="266"/>
            <p14:sldId id="269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4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3" autoAdjust="0"/>
    <p:restoredTop sz="95482" autoAdjust="0"/>
  </p:normalViewPr>
  <p:slideViewPr>
    <p:cSldViewPr snapToGrid="0" showGuides="1">
      <p:cViewPr varScale="1">
        <p:scale>
          <a:sx n="103" d="100"/>
          <a:sy n="103" d="100"/>
        </p:scale>
        <p:origin x="126" y="126"/>
      </p:cViewPr>
      <p:guideLst>
        <p:guide pos="3840"/>
        <p:guide orient="horz" pos="404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6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12" Type="http://schemas.openxmlformats.org/officeDocument/2006/relationships/image" Target="../media/image15.wmf"/><Relationship Id="rId2" Type="http://schemas.openxmlformats.org/officeDocument/2006/relationships/image" Target="../media/image5.wmf"/><Relationship Id="rId16" Type="http://schemas.openxmlformats.org/officeDocument/2006/relationships/image" Target="../media/image19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5" Type="http://schemas.openxmlformats.org/officeDocument/2006/relationships/image" Target="../media/image1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Relationship Id="rId14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42.w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12" Type="http://schemas.openxmlformats.org/officeDocument/2006/relationships/image" Target="../media/image41.wmf"/><Relationship Id="rId17" Type="http://schemas.openxmlformats.org/officeDocument/2006/relationships/image" Target="../media/image46.wmf"/><Relationship Id="rId2" Type="http://schemas.openxmlformats.org/officeDocument/2006/relationships/image" Target="../media/image31.wmf"/><Relationship Id="rId16" Type="http://schemas.openxmlformats.org/officeDocument/2006/relationships/image" Target="../media/image45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11" Type="http://schemas.openxmlformats.org/officeDocument/2006/relationships/image" Target="../media/image40.wmf"/><Relationship Id="rId5" Type="http://schemas.openxmlformats.org/officeDocument/2006/relationships/image" Target="../media/image34.wmf"/><Relationship Id="rId15" Type="http://schemas.openxmlformats.org/officeDocument/2006/relationships/image" Target="../media/image44.wmf"/><Relationship Id="rId10" Type="http://schemas.openxmlformats.org/officeDocument/2006/relationships/image" Target="../media/image39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Relationship Id="rId14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565A4CC-40E7-4E91-A40F-955CE08B7BE5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117DA9F-AB67-445D-8891-2BCEB7B950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8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7DA9F-AB67-445D-8891-2BCEB7B9500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76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7DA9F-AB67-445D-8891-2BCEB7B9500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21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7DA9F-AB67-445D-8891-2BCEB7B9500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30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7DA9F-AB67-445D-8891-2BCEB7B9500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43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7DA9F-AB67-445D-8891-2BCEB7B9500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31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7DA9F-AB67-445D-8891-2BCEB7B9500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7DA9F-AB67-445D-8891-2BCEB7B950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06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7DA9F-AB67-445D-8891-2BCEB7B9500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1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DC479-5E68-41D0-8675-04E92CBDA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AC52D2-1784-40D3-A431-1B21CB77F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3C0199-F1AF-4C8B-8E54-33DD2946A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455E30-FD44-430A-A733-081FA722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9D256-F97B-42EC-B2FA-9D0E771A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43DB-37CC-47D1-8D6D-16C93DB2774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763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A6737-D74C-40CE-96B5-3130E3B3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A5FE70-2729-4981-81DF-C132CBE84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719E66-C6C4-4D99-BF38-2845CECA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9B855E-3366-4FD7-8A8F-933EE61C8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1B4C8-561C-4122-ABE4-94353A22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43DB-37CC-47D1-8D6D-16C93DB27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17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00C378-0347-4BBA-A89A-442B9606A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A0B57F-D0B7-4477-9986-471113B99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E1D467-095B-4A6A-B6F3-156A7D48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B45537-D407-47C8-9B5E-30F58B7D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073D4-8469-4E96-B9BB-B927413D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43DB-37CC-47D1-8D6D-16C93DB27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85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CF886-520D-4823-9F96-6CF0182C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6D5D6-6BF8-4C23-8DB1-C320DB83C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7A4C27-418F-452E-A9A7-D65252495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4B76D3-C9BE-4511-9471-051EE4AE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9187D-8E35-4BD6-BFFC-F9729101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43DB-37CC-47D1-8D6D-16C93DB27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18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95745-1DB3-49CB-908F-7EFFADC7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33FFC2-FA46-44CE-8234-9D391BA93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73D139-176A-411B-8D99-FBDD2BA7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F9D76-4A55-4712-88C1-7FB7C7B0B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D3EB06-F60E-4760-AFC2-BA1DA59A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43DB-37CC-47D1-8D6D-16C93DB2774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408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E74F1-55C1-4271-9BDE-0CF27E2D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EC85D0-EBED-49FA-B6D7-71AFF2AEC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DE87B2-1CDD-416E-8486-AB6E64A03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8BBCDE-A308-49AB-A84E-7E084B7A9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492793-581A-4AE3-91DC-A0E79B1C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A5D077-025E-495E-B730-136F0C40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43DB-37CC-47D1-8D6D-16C93DB27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58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9E78E-F1EB-471E-8031-EDB08EBD9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852CCD-B877-404D-9EE2-78563F0F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3600B9-8E69-4203-ADCD-3BBB425EB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A54F31-233D-436A-A9B2-AECBFF12F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40999A-B46B-4EB0-B2B8-BA35D8E82A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36D49A-6FEF-4133-B595-3399D3E6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158003-3297-4588-91B2-FA71CF87B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B88D9A-C431-4924-99D0-4B01CB117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43DB-37CC-47D1-8D6D-16C93DB27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4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12B02-7C8C-4D93-8D62-36A716C8F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AAC498-2206-4216-AC26-5D3A307F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26ED2E-8F15-4CA3-93A9-9A4E09513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3D99D3-5101-4A90-8B3C-59783EF1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43DB-37CC-47D1-8D6D-16C93DB27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60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6E2792-7B33-4A5B-9A36-AF6E5FCC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B42FB5-9B05-41A8-B4F7-86560E148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9F9427-0309-4FC6-B13D-5BA79BCD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43DB-37CC-47D1-8D6D-16C93DB27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87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0BCED-C177-42F0-9E49-EFA2DFCB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C60AF4-11C9-4137-A8EB-3E643B144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F8CA76-C9C7-43CB-BD7F-A957925F7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75F732-172C-42DB-9480-F16B0C30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349084-B6CB-4F90-BAFB-E202F41C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7F6B6B-D341-4391-BB10-D4E45B5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43DB-37CC-47D1-8D6D-16C93DB27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721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A96ED-7244-42AC-95A1-6E3F496D5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6913DA-6C5C-4F9F-847F-C58B4463D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C944F4-B85E-4CDB-98E1-68D3B9FDC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B39ED-8DCE-4E11-8272-1B6BEA2D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75052F-1632-4659-BCDA-BF303B32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374075-F7FE-4A17-90C4-5BFF1B33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43DB-37CC-47D1-8D6D-16C93DB27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98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5192AE-9246-423C-84BB-EEB5B2BD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9A9897-FF66-4958-8075-0B10FFA07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763D97-2FCD-4E36-8B7B-BBB8693F4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3F37-471D-4920-9A4E-ECF2DAE4CAD7}" type="datetimeFigureOut">
              <a:rPr lang="zh-CN" altLang="en-US" smtClean="0"/>
              <a:t>2024/9/16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6B0CF6-F7CC-4C03-9D17-EF40C82C6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A1DCF-6EF5-46BF-84BE-0DB5E72C6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E43DB-37CC-47D1-8D6D-16C93DB277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07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9.mp4"/><Relationship Id="rId7" Type="http://schemas.openxmlformats.org/officeDocument/2006/relationships/image" Target="../media/image5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media" Target="../media/media11.mp4"/><Relationship Id="rId7" Type="http://schemas.openxmlformats.org/officeDocument/2006/relationships/image" Target="../media/image5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63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2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11" Type="http://schemas.openxmlformats.org/officeDocument/2006/relationships/image" Target="../media/image61.png"/><Relationship Id="rId5" Type="http://schemas.microsoft.com/office/2007/relationships/media" Target="../media/media14.mp4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video" Target="../media/media13.mp4"/><Relationship Id="rId9" Type="http://schemas.openxmlformats.org/officeDocument/2006/relationships/image" Target="../media/image2.pn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10.mp4"/><Relationship Id="rId7" Type="http://schemas.openxmlformats.org/officeDocument/2006/relationships/image" Target="../media/image57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.bin"/><Relationship Id="rId18" Type="http://schemas.openxmlformats.org/officeDocument/2006/relationships/image" Target="../media/image10.wmf"/><Relationship Id="rId26" Type="http://schemas.openxmlformats.org/officeDocument/2006/relationships/image" Target="../media/image14.wmf"/><Relationship Id="rId3" Type="http://schemas.openxmlformats.org/officeDocument/2006/relationships/image" Target="../media/image20.png"/><Relationship Id="rId21" Type="http://schemas.openxmlformats.org/officeDocument/2006/relationships/oleObject" Target="../embeddings/oleObject9.bin"/><Relationship Id="rId34" Type="http://schemas.openxmlformats.org/officeDocument/2006/relationships/image" Target="../media/image18.wmf"/><Relationship Id="rId7" Type="http://schemas.openxmlformats.org/officeDocument/2006/relationships/image" Target="../media/image5.wmf"/><Relationship Id="rId12" Type="http://schemas.openxmlformats.org/officeDocument/2006/relationships/image" Target="../media/image7.wmf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1.bin"/><Relationship Id="rId3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wmf"/><Relationship Id="rId20" Type="http://schemas.openxmlformats.org/officeDocument/2006/relationships/image" Target="../media/image11.wmf"/><Relationship Id="rId29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5" Type="http://schemas.openxmlformats.org/officeDocument/2006/relationships/image" Target="../media/image4.wmf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28" Type="http://schemas.openxmlformats.org/officeDocument/2006/relationships/image" Target="../media/image15.wmf"/><Relationship Id="rId36" Type="http://schemas.openxmlformats.org/officeDocument/2006/relationships/image" Target="../media/image19.wmf"/><Relationship Id="rId10" Type="http://schemas.openxmlformats.org/officeDocument/2006/relationships/image" Target="../media/image6.wmf"/><Relationship Id="rId19" Type="http://schemas.openxmlformats.org/officeDocument/2006/relationships/oleObject" Target="../embeddings/oleObject8.bin"/><Relationship Id="rId31" Type="http://schemas.openxmlformats.org/officeDocument/2006/relationships/oleObject" Target="../embeddings/oleObject14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8.wmf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12.bin"/><Relationship Id="rId30" Type="http://schemas.openxmlformats.org/officeDocument/2006/relationships/image" Target="../media/image16.wmf"/><Relationship Id="rId35" Type="http://schemas.openxmlformats.org/officeDocument/2006/relationships/oleObject" Target="../embeddings/oleObject16.bin"/><Relationship Id="rId8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20.bin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11" Type="http://schemas.openxmlformats.org/officeDocument/2006/relationships/image" Target="../media/image24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8.png"/><Relationship Id="rId14" Type="http://schemas.openxmlformats.org/officeDocument/2006/relationships/image" Target="../media/image25.w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6.bin"/><Relationship Id="rId18" Type="http://schemas.openxmlformats.org/officeDocument/2006/relationships/oleObject" Target="../embeddings/oleObject29.bin"/><Relationship Id="rId26" Type="http://schemas.openxmlformats.org/officeDocument/2006/relationships/image" Target="../media/image40.wmf"/><Relationship Id="rId39" Type="http://schemas.openxmlformats.org/officeDocument/2006/relationships/oleObject" Target="../embeddings/oleObject39.bin"/><Relationship Id="rId21" Type="http://schemas.openxmlformats.org/officeDocument/2006/relationships/oleObject" Target="../embeddings/oleObject31.bin"/><Relationship Id="rId34" Type="http://schemas.openxmlformats.org/officeDocument/2006/relationships/image" Target="../media/image44.wmf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28.bin"/><Relationship Id="rId25" Type="http://schemas.openxmlformats.org/officeDocument/2006/relationships/oleObject" Target="../embeddings/oleObject33.bin"/><Relationship Id="rId33" Type="http://schemas.openxmlformats.org/officeDocument/2006/relationships/oleObject" Target="../embeddings/oleObject37.bin"/><Relationship Id="rId38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wmf"/><Relationship Id="rId20" Type="http://schemas.openxmlformats.org/officeDocument/2006/relationships/image" Target="../media/image37.wmf"/><Relationship Id="rId29" Type="http://schemas.openxmlformats.org/officeDocument/2006/relationships/oleObject" Target="../embeddings/oleObject35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5.bin"/><Relationship Id="rId24" Type="http://schemas.openxmlformats.org/officeDocument/2006/relationships/image" Target="../media/image39.wmf"/><Relationship Id="rId32" Type="http://schemas.openxmlformats.org/officeDocument/2006/relationships/image" Target="../media/image43.emf"/><Relationship Id="rId37" Type="http://schemas.openxmlformats.org/officeDocument/2006/relationships/oleObject" Target="../embeddings/oleObject38.bin"/><Relationship Id="rId40" Type="http://schemas.openxmlformats.org/officeDocument/2006/relationships/image" Target="../media/image46.wmf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23" Type="http://schemas.openxmlformats.org/officeDocument/2006/relationships/oleObject" Target="../embeddings/oleObject32.bin"/><Relationship Id="rId28" Type="http://schemas.openxmlformats.org/officeDocument/2006/relationships/image" Target="../media/image41.wmf"/><Relationship Id="rId36" Type="http://schemas.openxmlformats.org/officeDocument/2006/relationships/image" Target="../media/image21.png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30.bin"/><Relationship Id="rId31" Type="http://schemas.openxmlformats.org/officeDocument/2006/relationships/oleObject" Target="../embeddings/oleObject36.bin"/><Relationship Id="rId4" Type="http://schemas.openxmlformats.org/officeDocument/2006/relationships/image" Target="../media/image30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35.wmf"/><Relationship Id="rId22" Type="http://schemas.openxmlformats.org/officeDocument/2006/relationships/image" Target="../media/image38.wmf"/><Relationship Id="rId27" Type="http://schemas.openxmlformats.org/officeDocument/2006/relationships/oleObject" Target="../embeddings/oleObject34.bin"/><Relationship Id="rId30" Type="http://schemas.openxmlformats.org/officeDocument/2006/relationships/image" Target="../media/image42.wmf"/><Relationship Id="rId35" Type="http://schemas.openxmlformats.org/officeDocument/2006/relationships/image" Target="../media/image47.png"/><Relationship Id="rId8" Type="http://schemas.openxmlformats.org/officeDocument/2006/relationships/image" Target="../media/image32.wmf"/><Relationship Id="rId3" Type="http://schemas.openxmlformats.org/officeDocument/2006/relationships/oleObject" Target="../embeddings/oleObject21.bin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53.png"/><Relationship Id="rId5" Type="http://schemas.microsoft.com/office/2007/relationships/media" Target="../media/media5.mp4"/><Relationship Id="rId10" Type="http://schemas.openxmlformats.org/officeDocument/2006/relationships/image" Target="../media/image52.png"/><Relationship Id="rId4" Type="http://schemas.openxmlformats.org/officeDocument/2006/relationships/video" Target="../media/media4.mp4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7.mp4"/><Relationship Id="rId7" Type="http://schemas.openxmlformats.org/officeDocument/2006/relationships/image" Target="../media/image5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405233A-9160-4A1D-B2FD-F5157CFE9519}"/>
              </a:ext>
            </a:extLst>
          </p:cNvPr>
          <p:cNvSpPr txBox="1"/>
          <p:nvPr/>
        </p:nvSpPr>
        <p:spPr>
          <a:xfrm>
            <a:off x="-48136" y="472237"/>
            <a:ext cx="12317299" cy="2748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Self-supervised Learning of Reconstructing Deformable Linear Objects under Single-Frame Occluded View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4B72C9-4CE6-40EB-83BE-DD9FC4D6C794}"/>
              </a:ext>
            </a:extLst>
          </p:cNvPr>
          <p:cNvSpPr txBox="1"/>
          <p:nvPr/>
        </p:nvSpPr>
        <p:spPr>
          <a:xfrm>
            <a:off x="3035924" y="3696928"/>
            <a:ext cx="66015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Wang, </a:t>
            </a:r>
            <a:r>
              <a:rPr lang="en-US" altLang="zh-CN" sz="20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Guanghui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Shen, </a:t>
            </a:r>
            <a:r>
              <a:rPr lang="en-US" altLang="zh-CN" sz="20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Shirui</a:t>
            </a: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Wu and Dan Wu</a:t>
            </a:r>
            <a:endParaRPr lang="zh-CN" altLang="en-US" sz="2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A9D1FB-F6AE-4426-BF0C-C79EA882B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9" t="17605" r="16757" b="19244"/>
          <a:stretch/>
        </p:blipFill>
        <p:spPr>
          <a:xfrm>
            <a:off x="4648425" y="5242765"/>
            <a:ext cx="2924176" cy="11334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3D0FC4-229A-491E-AD1D-34C792DB780B}"/>
              </a:ext>
            </a:extLst>
          </p:cNvPr>
          <p:cNvSpPr txBox="1"/>
          <p:nvPr/>
        </p:nvSpPr>
        <p:spPr>
          <a:xfrm>
            <a:off x="2405291" y="4249756"/>
            <a:ext cx="7643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Department of Mechanical Engineering, Tsinghua University</a:t>
            </a:r>
            <a:endParaRPr kumimoji="1" lang="en-US" altLang="ja-JP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5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obot_run_easy1100-1299">
            <a:hlinkClick r:id="" action="ppaction://media"/>
            <a:extLst>
              <a:ext uri="{FF2B5EF4-FFF2-40B4-BE49-F238E27FC236}">
                <a16:creationId xmlns:a16="http://schemas.microsoft.com/office/drawing/2014/main" id="{92E9D827-FCB9-47D2-BAF5-B86D83D79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3113" t="27519" r="17081" b="12493"/>
          <a:stretch/>
        </p:blipFill>
        <p:spPr>
          <a:xfrm>
            <a:off x="7004136" y="2492829"/>
            <a:ext cx="4957989" cy="4260777"/>
          </a:xfrm>
          <a:prstGeom prst="rect">
            <a:avLst/>
          </a:prstGeom>
        </p:spPr>
      </p:pic>
      <p:pic>
        <p:nvPicPr>
          <p:cNvPr id="3" name="robot_run_easy_rgb_1100_1299">
            <a:hlinkClick r:id="" action="ppaction://media"/>
            <a:extLst>
              <a:ext uri="{FF2B5EF4-FFF2-40B4-BE49-F238E27FC236}">
                <a16:creationId xmlns:a16="http://schemas.microsoft.com/office/drawing/2014/main" id="{401FCDE0-2137-4CED-B520-1771CFCC8EA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793" y="2652484"/>
            <a:ext cx="6752343" cy="3712030"/>
          </a:xfrm>
          <a:prstGeom prst="rect">
            <a:avLst/>
          </a:prstGeom>
        </p:spPr>
      </p:pic>
      <p:sp>
        <p:nvSpPr>
          <p:cNvPr id="179" name="文本框 178">
            <a:extLst>
              <a:ext uri="{FF2B5EF4-FFF2-40B4-BE49-F238E27FC236}">
                <a16:creationId xmlns:a16="http://schemas.microsoft.com/office/drawing/2014/main" id="{A013EB21-6069-4910-BDCF-4487A14A697C}"/>
              </a:ext>
            </a:extLst>
          </p:cNvPr>
          <p:cNvSpPr txBox="1"/>
          <p:nvPr/>
        </p:nvSpPr>
        <p:spPr>
          <a:xfrm>
            <a:off x="4639707" y="279677"/>
            <a:ext cx="293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E31B4F-D080-4377-A245-85756DC272F7}"/>
              </a:ext>
            </a:extLst>
          </p:cNvPr>
          <p:cNvSpPr txBox="1"/>
          <p:nvPr/>
        </p:nvSpPr>
        <p:spPr>
          <a:xfrm>
            <a:off x="150194" y="926008"/>
            <a:ext cx="11891611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Experiments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—Inference Stage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514820-6CC4-4B58-86D9-5B6BCECBF326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9</a:t>
            </a:r>
            <a:endParaRPr lang="zh-CN" altLang="en-US" sz="135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D32E16D-CBAA-40FE-9EC3-38DB966E7861}"/>
              </a:ext>
            </a:extLst>
          </p:cNvPr>
          <p:cNvSpPr txBox="1"/>
          <p:nvPr/>
        </p:nvSpPr>
        <p:spPr>
          <a:xfrm>
            <a:off x="150194" y="1572339"/>
            <a:ext cx="11891611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 Scenario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: Occasional occlusions occur when two arms manipulate the DLO.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00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178">
            <a:extLst>
              <a:ext uri="{FF2B5EF4-FFF2-40B4-BE49-F238E27FC236}">
                <a16:creationId xmlns:a16="http://schemas.microsoft.com/office/drawing/2014/main" id="{A013EB21-6069-4910-BDCF-4487A14A697C}"/>
              </a:ext>
            </a:extLst>
          </p:cNvPr>
          <p:cNvSpPr txBox="1"/>
          <p:nvPr/>
        </p:nvSpPr>
        <p:spPr>
          <a:xfrm>
            <a:off x="4639707" y="279677"/>
            <a:ext cx="293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E31B4F-D080-4377-A245-85756DC272F7}"/>
              </a:ext>
            </a:extLst>
          </p:cNvPr>
          <p:cNvSpPr txBox="1"/>
          <p:nvPr/>
        </p:nvSpPr>
        <p:spPr>
          <a:xfrm>
            <a:off x="150194" y="926008"/>
            <a:ext cx="11891611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Experiments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—Inference Stage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514820-6CC4-4B58-86D9-5B6BCECBF326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10</a:t>
            </a:r>
            <a:endParaRPr lang="zh-CN" altLang="en-US" sz="135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D32E16D-CBAA-40FE-9EC3-38DB966E7861}"/>
              </a:ext>
            </a:extLst>
          </p:cNvPr>
          <p:cNvSpPr txBox="1"/>
          <p:nvPr/>
        </p:nvSpPr>
        <p:spPr>
          <a:xfrm>
            <a:off x="150194" y="1572339"/>
            <a:ext cx="11891611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Complex Scenario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: Both occlusions and various self-intersections may occur simultaneously.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528C9C-4719-42F9-95A9-2ADF13DE9C2A}"/>
              </a:ext>
            </a:extLst>
          </p:cNvPr>
          <p:cNvSpPr txBox="1"/>
          <p:nvPr/>
        </p:nvSpPr>
        <p:spPr>
          <a:xfrm>
            <a:off x="251794" y="6469857"/>
            <a:ext cx="1754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chemeClr val="bg2">
                    <a:lumMod val="50000"/>
                  </a:schemeClr>
                </a:solidFill>
              </a:rPr>
              <a:t>Speed×1.5</a:t>
            </a:r>
            <a:endParaRPr lang="zh-CN" altLang="en-US" i="1" dirty="0"/>
          </a:p>
        </p:txBody>
      </p:sp>
      <p:pic>
        <p:nvPicPr>
          <p:cNvPr id="2" name="robot_run_hard_rgb2">
            <a:hlinkClick r:id="" action="ppaction://media"/>
            <a:extLst>
              <a:ext uri="{FF2B5EF4-FFF2-40B4-BE49-F238E27FC236}">
                <a16:creationId xmlns:a16="http://schemas.microsoft.com/office/drawing/2014/main" id="{C409EF24-F7E8-4536-8660-E19E41A50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1794" y="2652485"/>
            <a:ext cx="6752342" cy="3712029"/>
          </a:xfrm>
          <a:prstGeom prst="rect">
            <a:avLst/>
          </a:prstGeom>
        </p:spPr>
      </p:pic>
      <p:pic>
        <p:nvPicPr>
          <p:cNvPr id="4" name="robot_run_hard_pcd2">
            <a:hlinkClick r:id="" action="ppaction://media"/>
            <a:extLst>
              <a:ext uri="{FF2B5EF4-FFF2-40B4-BE49-F238E27FC236}">
                <a16:creationId xmlns:a16="http://schemas.microsoft.com/office/drawing/2014/main" id="{F733C874-3B6A-4131-AC0A-7E75496B52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3533"/>
          <a:stretch/>
        </p:blipFill>
        <p:spPr>
          <a:xfrm>
            <a:off x="7410626" y="2752503"/>
            <a:ext cx="4073803" cy="39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3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178">
            <a:extLst>
              <a:ext uri="{FF2B5EF4-FFF2-40B4-BE49-F238E27FC236}">
                <a16:creationId xmlns:a16="http://schemas.microsoft.com/office/drawing/2014/main" id="{A013EB21-6069-4910-BDCF-4487A14A697C}"/>
              </a:ext>
            </a:extLst>
          </p:cNvPr>
          <p:cNvSpPr txBox="1"/>
          <p:nvPr/>
        </p:nvSpPr>
        <p:spPr>
          <a:xfrm>
            <a:off x="4639707" y="279677"/>
            <a:ext cx="293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E31B4F-D080-4377-A245-85756DC272F7}"/>
              </a:ext>
            </a:extLst>
          </p:cNvPr>
          <p:cNvSpPr txBox="1"/>
          <p:nvPr/>
        </p:nvSpPr>
        <p:spPr>
          <a:xfrm>
            <a:off x="150194" y="926008"/>
            <a:ext cx="11891611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Experiments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—Inference Cases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514820-6CC4-4B58-86D9-5B6BCECBF326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11</a:t>
            </a:r>
            <a:endParaRPr lang="zh-CN" altLang="en-US" sz="135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2ECBF2-DB45-4BEF-B1FF-E00F6FFB025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706" t="11433" r="20576" b="23288"/>
          <a:stretch/>
        </p:blipFill>
        <p:spPr>
          <a:xfrm>
            <a:off x="498802" y="2019570"/>
            <a:ext cx="3021177" cy="18039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B9B8B4-9333-4380-B4A0-BA14890CB05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129" t="12663" r="20053" b="23459"/>
          <a:stretch/>
        </p:blipFill>
        <p:spPr>
          <a:xfrm>
            <a:off x="8672020" y="2019572"/>
            <a:ext cx="3021178" cy="1803900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7D82985-90B5-4EE0-9356-F180C7216628}"/>
              </a:ext>
            </a:extLst>
          </p:cNvPr>
          <p:cNvCxnSpPr>
            <a:cxnSpLocks/>
          </p:cNvCxnSpPr>
          <p:nvPr/>
        </p:nvCxnSpPr>
        <p:spPr>
          <a:xfrm>
            <a:off x="4151087" y="1989138"/>
            <a:ext cx="0" cy="431958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D283F91-CC06-45DD-A7A6-EFA552C34E26}"/>
              </a:ext>
            </a:extLst>
          </p:cNvPr>
          <p:cNvCxnSpPr>
            <a:cxnSpLocks/>
          </p:cNvCxnSpPr>
          <p:nvPr/>
        </p:nvCxnSpPr>
        <p:spPr>
          <a:xfrm>
            <a:off x="8178801" y="1989138"/>
            <a:ext cx="0" cy="43195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62611FAA-60BA-4961-9DCF-D617EF9FCDA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640" t="11783" r="23535" b="23243"/>
          <a:stretch/>
        </p:blipFill>
        <p:spPr>
          <a:xfrm>
            <a:off x="4639707" y="2019571"/>
            <a:ext cx="3021178" cy="180390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72A5EF0-40E5-499E-9CAF-6756B7E29663}"/>
              </a:ext>
            </a:extLst>
          </p:cNvPr>
          <p:cNvSpPr txBox="1"/>
          <p:nvPr/>
        </p:nvSpPr>
        <p:spPr>
          <a:xfrm>
            <a:off x="234106" y="1592437"/>
            <a:ext cx="3907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Viewpoint Occlusion Self-intersection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963CAC6-506E-4C44-9292-CCAB8889AC74}"/>
              </a:ext>
            </a:extLst>
          </p:cNvPr>
          <p:cNvSpPr txBox="1"/>
          <p:nvPr/>
        </p:nvSpPr>
        <p:spPr>
          <a:xfrm>
            <a:off x="5114200" y="1592437"/>
            <a:ext cx="2172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Extensive Occlusion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04312F-3E92-4B29-B1F2-07EB5465B4A9}"/>
              </a:ext>
            </a:extLst>
          </p:cNvPr>
          <p:cNvSpPr txBox="1"/>
          <p:nvPr/>
        </p:nvSpPr>
        <p:spPr>
          <a:xfrm>
            <a:off x="8416318" y="1592437"/>
            <a:ext cx="35320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Spatial Proximity Self-intersection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7031FA-B020-4D47-B9D8-1A2CC6714D8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828" t="11377" r="21719" b="23884"/>
          <a:stretch/>
        </p:blipFill>
        <p:spPr>
          <a:xfrm>
            <a:off x="8672020" y="2019570"/>
            <a:ext cx="3013126" cy="1803902"/>
          </a:xfrm>
          <a:prstGeom prst="rect">
            <a:avLst/>
          </a:prstGeom>
        </p:spPr>
      </p:pic>
      <p:pic>
        <p:nvPicPr>
          <p:cNvPr id="15" name="0152">
            <a:hlinkClick r:id="" action="ppaction://media"/>
            <a:extLst>
              <a:ext uri="{FF2B5EF4-FFF2-40B4-BE49-F238E27FC236}">
                <a16:creationId xmlns:a16="http://schemas.microsoft.com/office/drawing/2014/main" id="{4A238E82-BFBC-4FBE-BE4F-CD1DEC1053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17272" t="23361" r="11690" b="22485"/>
          <a:stretch/>
        </p:blipFill>
        <p:spPr>
          <a:xfrm>
            <a:off x="281925" y="3823472"/>
            <a:ext cx="3672114" cy="2799315"/>
          </a:xfrm>
          <a:prstGeom prst="rect">
            <a:avLst/>
          </a:prstGeom>
        </p:spPr>
      </p:pic>
      <p:pic>
        <p:nvPicPr>
          <p:cNvPr id="16" name="0644">
            <a:hlinkClick r:id="" action="ppaction://media"/>
            <a:extLst>
              <a:ext uri="{FF2B5EF4-FFF2-40B4-BE49-F238E27FC236}">
                <a16:creationId xmlns:a16="http://schemas.microsoft.com/office/drawing/2014/main" id="{A199C6A1-A1E6-4DF3-AC83-8302163FDDA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20883" t="20884" r="15625" b="19954"/>
          <a:stretch/>
        </p:blipFill>
        <p:spPr>
          <a:xfrm>
            <a:off x="8358433" y="3715657"/>
            <a:ext cx="3372310" cy="3142343"/>
          </a:xfrm>
          <a:prstGeom prst="rect">
            <a:avLst/>
          </a:prstGeom>
        </p:spPr>
      </p:pic>
      <p:pic>
        <p:nvPicPr>
          <p:cNvPr id="17" name="0931">
            <a:hlinkClick r:id="" action="ppaction://media"/>
            <a:extLst>
              <a:ext uri="{FF2B5EF4-FFF2-40B4-BE49-F238E27FC236}">
                <a16:creationId xmlns:a16="http://schemas.microsoft.com/office/drawing/2014/main" id="{8C363D05-71E0-4EF2-8FDE-D9E94424E41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5"/>
          <a:srcRect l="11852" t="21224" r="26759" b="20231"/>
          <a:stretch/>
        </p:blipFill>
        <p:spPr>
          <a:xfrm>
            <a:off x="4471956" y="3988020"/>
            <a:ext cx="2935290" cy="27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5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7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596609B-D5A4-489A-9574-4D6EFDA61C1F}"/>
              </a:ext>
            </a:extLst>
          </p:cNvPr>
          <p:cNvSpPr txBox="1"/>
          <p:nvPr/>
        </p:nvSpPr>
        <p:spPr>
          <a:xfrm>
            <a:off x="4472503" y="279677"/>
            <a:ext cx="3246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CD3213-E0C7-4AAE-9185-C4627BCDEC7A}"/>
              </a:ext>
            </a:extLst>
          </p:cNvPr>
          <p:cNvSpPr txBox="1"/>
          <p:nvPr/>
        </p:nvSpPr>
        <p:spPr>
          <a:xfrm>
            <a:off x="0" y="1204154"/>
            <a:ext cx="12192000" cy="1840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</a:rPr>
              <a:t>Self-supervised Reconstruction Framework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</a:rPr>
              <a:t>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Efficiently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reconstructs DLO from partial point clouds.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Memory Module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Enhances completion by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consolidating prototype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information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across samples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DLO Shape Constraints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Leverages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structural priors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for better DLO representations.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7E3FEC-837B-4779-B154-D3B9E34E7998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12</a:t>
            </a:r>
            <a:endParaRPr lang="zh-CN" altLang="en-US" sz="1351" dirty="0"/>
          </a:p>
        </p:txBody>
      </p:sp>
      <p:pic>
        <p:nvPicPr>
          <p:cNvPr id="5" name="robot_run_easy_rgb_1100_1299">
            <a:hlinkClick r:id="" action="ppaction://media"/>
            <a:extLst>
              <a:ext uri="{FF2B5EF4-FFF2-40B4-BE49-F238E27FC236}">
                <a16:creationId xmlns:a16="http://schemas.microsoft.com/office/drawing/2014/main" id="{C346EECE-DC64-47A9-8409-C6033729CB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9408" y="3603168"/>
            <a:ext cx="5023002" cy="2761343"/>
          </a:xfrm>
          <a:prstGeom prst="rect">
            <a:avLst/>
          </a:prstGeom>
        </p:spPr>
      </p:pic>
      <p:pic>
        <p:nvPicPr>
          <p:cNvPr id="8" name="robot_run_hard_rgb2">
            <a:hlinkClick r:id="" action="ppaction://media"/>
            <a:extLst>
              <a:ext uri="{FF2B5EF4-FFF2-40B4-BE49-F238E27FC236}">
                <a16:creationId xmlns:a16="http://schemas.microsoft.com/office/drawing/2014/main" id="{42C1C80F-03E3-45C9-A977-F5E81D9B8C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09589" y="3603169"/>
            <a:ext cx="5023003" cy="27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3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178">
            <a:extLst>
              <a:ext uri="{FF2B5EF4-FFF2-40B4-BE49-F238E27FC236}">
                <a16:creationId xmlns:a16="http://schemas.microsoft.com/office/drawing/2014/main" id="{A013EB21-6069-4910-BDCF-4487A14A697C}"/>
              </a:ext>
            </a:extLst>
          </p:cNvPr>
          <p:cNvSpPr txBox="1"/>
          <p:nvPr/>
        </p:nvSpPr>
        <p:spPr>
          <a:xfrm>
            <a:off x="3781043" y="2321004"/>
            <a:ext cx="462991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600" dirty="0"/>
              <a:t>Thank you !</a:t>
            </a:r>
            <a:endParaRPr lang="zh-CN" altLang="en-US" sz="6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699EA64-0C72-4311-B030-4F988890D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9" t="17605" r="16757" b="19244"/>
          <a:stretch/>
        </p:blipFill>
        <p:spPr>
          <a:xfrm>
            <a:off x="4392612" y="4061665"/>
            <a:ext cx="2924176" cy="1133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FA8200-5426-4B2D-BDF0-DA4C0A571E3E}"/>
              </a:ext>
            </a:extLst>
          </p:cNvPr>
          <p:cNvSpPr txBox="1"/>
          <p:nvPr/>
        </p:nvSpPr>
        <p:spPr>
          <a:xfrm>
            <a:off x="0" y="6488668"/>
            <a:ext cx="927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more details, please refer to our project website: https://mp2cdlo.github.io/MP2CDLO/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982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07742D1C-F7E8-4AC6-A78E-7610FD38BC26}"/>
              </a:ext>
            </a:extLst>
          </p:cNvPr>
          <p:cNvGrpSpPr/>
          <p:nvPr/>
        </p:nvGrpSpPr>
        <p:grpSpPr>
          <a:xfrm>
            <a:off x="1908907" y="3154316"/>
            <a:ext cx="8330672" cy="3449643"/>
            <a:chOff x="1908907" y="3154315"/>
            <a:chExt cx="8330672" cy="3449644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15003C0-B4A7-4C4B-BBF5-DC9EFFDDD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96" t="12351" r="17852" b="19420"/>
            <a:stretch/>
          </p:blipFill>
          <p:spPr>
            <a:xfrm>
              <a:off x="6206720" y="3608503"/>
              <a:ext cx="4032859" cy="247141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AE59CA7-25A7-491E-ABCD-E7B81F515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5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7" r="35416" b="28813"/>
            <a:stretch/>
          </p:blipFill>
          <p:spPr>
            <a:xfrm>
              <a:off x="1908907" y="3610889"/>
              <a:ext cx="4094202" cy="2449744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9CD20F-986B-4B04-9F55-11A468BD525E}"/>
                </a:ext>
              </a:extLst>
            </p:cNvPr>
            <p:cNvSpPr txBox="1"/>
            <p:nvPr/>
          </p:nvSpPr>
          <p:spPr>
            <a:xfrm>
              <a:off x="2968874" y="3156700"/>
              <a:ext cx="19742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Training Stage</a:t>
              </a:r>
              <a:endPara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C67B177-9F97-4BC8-B5C3-287EA82535C0}"/>
                </a:ext>
              </a:extLst>
            </p:cNvPr>
            <p:cNvSpPr txBox="1"/>
            <p:nvPr/>
          </p:nvSpPr>
          <p:spPr>
            <a:xfrm>
              <a:off x="7223327" y="3154315"/>
              <a:ext cx="26123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Inference Stage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5CB9F3-3710-481F-99A0-F3764575A1E9}"/>
                </a:ext>
              </a:extLst>
            </p:cNvPr>
            <p:cNvSpPr txBox="1"/>
            <p:nvPr/>
          </p:nvSpPr>
          <p:spPr>
            <a:xfrm>
              <a:off x="3659518" y="6203849"/>
              <a:ext cx="19414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DF40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Occluded DLO</a:t>
              </a:r>
              <a:endParaRPr lang="zh-CN" altLang="en-US" sz="2000" dirty="0">
                <a:solidFill>
                  <a:srgbClr val="DF40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57C91E0-FC89-4CB5-B420-1A189F28E9E9}"/>
                </a:ext>
              </a:extLst>
            </p:cNvPr>
            <p:cNvSpPr/>
            <p:nvPr/>
          </p:nvSpPr>
          <p:spPr>
            <a:xfrm>
              <a:off x="5918958" y="6341791"/>
              <a:ext cx="312837" cy="83290"/>
            </a:xfrm>
            <a:prstGeom prst="rect">
              <a:avLst/>
            </a:prstGeom>
            <a:solidFill>
              <a:srgbClr val="9FA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4D31A8B-2340-4CC2-8BCA-259EA3D321C4}"/>
                </a:ext>
              </a:extLst>
            </p:cNvPr>
            <p:cNvSpPr/>
            <p:nvPr/>
          </p:nvSpPr>
          <p:spPr>
            <a:xfrm>
              <a:off x="6273379" y="6342538"/>
              <a:ext cx="312837" cy="82543"/>
            </a:xfrm>
            <a:prstGeom prst="rect">
              <a:avLst/>
            </a:prstGeom>
            <a:solidFill>
              <a:srgbClr val="9FA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43461EF-3A47-480A-B3AE-932BE43F50DD}"/>
                </a:ext>
              </a:extLst>
            </p:cNvPr>
            <p:cNvSpPr/>
            <p:nvPr/>
          </p:nvSpPr>
          <p:spPr>
            <a:xfrm>
              <a:off x="6146370" y="6268601"/>
              <a:ext cx="217259" cy="220263"/>
            </a:xfrm>
            <a:prstGeom prst="ellipse">
              <a:avLst/>
            </a:prstGeom>
            <a:solidFill>
              <a:srgbClr val="5AC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B23A801-FA6B-44D4-9F6D-5BF54CAFC95D}"/>
                </a:ext>
              </a:extLst>
            </p:cNvPr>
            <p:cNvSpPr txBox="1"/>
            <p:nvPr/>
          </p:nvSpPr>
          <p:spPr>
            <a:xfrm>
              <a:off x="6526730" y="6203344"/>
              <a:ext cx="35199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5AC0F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Reconstructed Key Points</a:t>
              </a:r>
              <a:endParaRPr lang="zh-CN" altLang="en-US" sz="2000" dirty="0">
                <a:solidFill>
                  <a:srgbClr val="5AC0F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18282E9-3639-436A-AE35-1E43A424CD11}"/>
                </a:ext>
              </a:extLst>
            </p:cNvPr>
            <p:cNvSpPr/>
            <p:nvPr/>
          </p:nvSpPr>
          <p:spPr>
            <a:xfrm>
              <a:off x="3258764" y="6352014"/>
              <a:ext cx="428087" cy="83290"/>
            </a:xfrm>
            <a:prstGeom prst="rect">
              <a:avLst/>
            </a:prstGeom>
            <a:solidFill>
              <a:srgbClr val="DF4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967C17E-3A9B-4EBE-BC23-BCA324AADE4E}"/>
              </a:ext>
            </a:extLst>
          </p:cNvPr>
          <p:cNvSpPr txBox="1"/>
          <p:nvPr/>
        </p:nvSpPr>
        <p:spPr>
          <a:xfrm>
            <a:off x="4729099" y="254549"/>
            <a:ext cx="2762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  <a:endParaRPr lang="zh-CN" altLang="en-US" sz="3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B91359-81CF-4E9C-A4FF-2F7C5D6B2821}"/>
              </a:ext>
            </a:extLst>
          </p:cNvPr>
          <p:cNvSpPr txBox="1"/>
          <p:nvPr/>
        </p:nvSpPr>
        <p:spPr>
          <a:xfrm>
            <a:off x="283636" y="1142057"/>
            <a:ext cx="12486187" cy="1512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zh-CN" altLang="en-US" sz="2400" b="1" dirty="0">
                <a:cs typeface="Arial" panose="020B0604020202020204" pitchFamily="34" charset="0"/>
              </a:rPr>
              <a:t>efficient self-supervised DLO reconstruction 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algorithm: 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No-Label Training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Enables data collection in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real-world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settings, even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manually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3D State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Reconstructs DLO from a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frame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, even with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severe occlusions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5BF09B9-AE14-41FA-9913-FD71B32834B8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1</a:t>
            </a:r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87740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967C17E-3A9B-4EBE-BC23-BCA324AADE4E}"/>
              </a:ext>
            </a:extLst>
          </p:cNvPr>
          <p:cNvSpPr txBox="1"/>
          <p:nvPr/>
        </p:nvSpPr>
        <p:spPr>
          <a:xfrm>
            <a:off x="4730913" y="254549"/>
            <a:ext cx="2762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zh-CN" altLang="en-US" sz="3600" dirty="0"/>
          </a:p>
        </p:txBody>
      </p:sp>
      <p:pic>
        <p:nvPicPr>
          <p:cNvPr id="28" name="图片 27" descr="图片包含 游戏机&#10;&#10;描述已自动生成">
            <a:extLst>
              <a:ext uri="{FF2B5EF4-FFF2-40B4-BE49-F238E27FC236}">
                <a16:creationId xmlns:a16="http://schemas.microsoft.com/office/drawing/2014/main" id="{8C9C58F5-2636-4153-8DE2-BDE2CFFAB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5" t="6428" r="38256" b="8157"/>
          <a:stretch/>
        </p:blipFill>
        <p:spPr>
          <a:xfrm>
            <a:off x="252613" y="3264493"/>
            <a:ext cx="1326144" cy="2790787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2A9BAC82-5651-434F-981C-D8E151D4CDE4}"/>
              </a:ext>
            </a:extLst>
          </p:cNvPr>
          <p:cNvSpPr txBox="1"/>
          <p:nvPr/>
        </p:nvSpPr>
        <p:spPr>
          <a:xfrm>
            <a:off x="78171" y="5747615"/>
            <a:ext cx="1864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Partial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Point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Cloud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4" name="对象 73">
            <a:extLst>
              <a:ext uri="{FF2B5EF4-FFF2-40B4-BE49-F238E27FC236}">
                <a16:creationId xmlns:a16="http://schemas.microsoft.com/office/drawing/2014/main" id="{D8D5D520-C678-4AA9-A870-3BF668F15C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534723"/>
              </p:ext>
            </p:extLst>
          </p:nvPr>
        </p:nvGraphicFramePr>
        <p:xfrm>
          <a:off x="709581" y="6019540"/>
          <a:ext cx="477675" cy="252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4" imgW="355320" imgH="177480" progId="Equation.DSMT4">
                  <p:embed/>
                </p:oleObj>
              </mc:Choice>
              <mc:Fallback>
                <p:oleObj name="Equation" r:id="rId4" imgW="355320" imgH="177480" progId="Equation.DSMT4">
                  <p:embed/>
                  <p:pic>
                    <p:nvPicPr>
                      <p:cNvPr id="464" name="对象 463">
                        <a:extLst>
                          <a:ext uri="{FF2B5EF4-FFF2-40B4-BE49-F238E27FC236}">
                            <a16:creationId xmlns:a16="http://schemas.microsoft.com/office/drawing/2014/main" id="{AB5502EF-D96D-477E-8E1F-A90D706F07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581" y="6019540"/>
                        <a:ext cx="477675" cy="252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extLst>
              <a:ext uri="{FF2B5EF4-FFF2-40B4-BE49-F238E27FC236}">
                <a16:creationId xmlns:a16="http://schemas.microsoft.com/office/drawing/2014/main" id="{A7932A62-AAD2-46FD-91FB-720CE783C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051715"/>
              </p:ext>
            </p:extLst>
          </p:nvPr>
        </p:nvGraphicFramePr>
        <p:xfrm>
          <a:off x="1656697" y="5761143"/>
          <a:ext cx="238827" cy="342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6" imgW="177480" imgH="241200" progId="Equation.DSMT4">
                  <p:embed/>
                </p:oleObj>
              </mc:Choice>
              <mc:Fallback>
                <p:oleObj name="Equation" r:id="rId6" imgW="17748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752D3EE-14E5-43BB-869B-67C5F10F4E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6697" y="5761143"/>
                        <a:ext cx="238827" cy="342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45FA9619-B725-4D3D-B5E9-284ED354C51D}"/>
              </a:ext>
            </a:extLst>
          </p:cNvPr>
          <p:cNvCxnSpPr>
            <a:cxnSpLocks/>
          </p:cNvCxnSpPr>
          <p:nvPr/>
        </p:nvCxnSpPr>
        <p:spPr>
          <a:xfrm>
            <a:off x="11418512" y="4806959"/>
            <a:ext cx="54437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文本框 196">
            <a:extLst>
              <a:ext uri="{FF2B5EF4-FFF2-40B4-BE49-F238E27FC236}">
                <a16:creationId xmlns:a16="http://schemas.microsoft.com/office/drawing/2014/main" id="{A1962069-7E1F-4869-BB6F-2202AAAEACAF}"/>
              </a:ext>
            </a:extLst>
          </p:cNvPr>
          <p:cNvSpPr txBox="1"/>
          <p:nvPr/>
        </p:nvSpPr>
        <p:spPr>
          <a:xfrm>
            <a:off x="283636" y="1142058"/>
            <a:ext cx="12486187" cy="1512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Self-supervised DLO occlusion single-frame reconstruction framework: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Self-supervised DLO Point Cloud Completion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Ordered Key Points Generation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FE73974-17F5-424F-80F5-91742379E214}"/>
              </a:ext>
            </a:extLst>
          </p:cNvPr>
          <p:cNvSpPr/>
          <p:nvPr/>
        </p:nvSpPr>
        <p:spPr>
          <a:xfrm>
            <a:off x="2515277" y="3097131"/>
            <a:ext cx="8775024" cy="3175084"/>
          </a:xfrm>
          <a:prstGeom prst="rect">
            <a:avLst/>
          </a:prstGeom>
          <a:solidFill>
            <a:srgbClr val="FFFFCC">
              <a:alpha val="30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schemeClr val="tx1"/>
              </a:solidFill>
            </a:endParaRPr>
          </a:p>
        </p:txBody>
      </p:sp>
      <p:pic>
        <p:nvPicPr>
          <p:cNvPr id="25" name="图片 24" descr="图标&#10;&#10;低可信度描述已自动生成">
            <a:extLst>
              <a:ext uri="{FF2B5EF4-FFF2-40B4-BE49-F238E27FC236}">
                <a16:creationId xmlns:a16="http://schemas.microsoft.com/office/drawing/2014/main" id="{B4CCFA4F-7D15-4373-8614-D97F5F63BE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0" t="6252" r="38081" b="8331"/>
          <a:stretch/>
        </p:blipFill>
        <p:spPr>
          <a:xfrm>
            <a:off x="9287373" y="3445839"/>
            <a:ext cx="1173307" cy="2465815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77F81235-27B1-4C39-9A45-A0D4E444191C}"/>
              </a:ext>
            </a:extLst>
          </p:cNvPr>
          <p:cNvGrpSpPr/>
          <p:nvPr/>
        </p:nvGrpSpPr>
        <p:grpSpPr>
          <a:xfrm>
            <a:off x="2669602" y="3275589"/>
            <a:ext cx="1386977" cy="2742505"/>
            <a:chOff x="2021277" y="561570"/>
            <a:chExt cx="1085880" cy="2160000"/>
          </a:xfrm>
        </p:grpSpPr>
        <p:pic>
          <p:nvPicPr>
            <p:cNvPr id="136" name="图片 135" descr="图片包含 游戏机&#10;&#10;描述已自动生成">
              <a:extLst>
                <a:ext uri="{FF2B5EF4-FFF2-40B4-BE49-F238E27FC236}">
                  <a16:creationId xmlns:a16="http://schemas.microsoft.com/office/drawing/2014/main" id="{0F8B1705-51BE-49F9-B203-803D113D7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35" t="6428" r="38256" b="8157"/>
            <a:stretch/>
          </p:blipFill>
          <p:spPr>
            <a:xfrm>
              <a:off x="2021277" y="561570"/>
              <a:ext cx="1085880" cy="2160000"/>
            </a:xfrm>
            <a:prstGeom prst="rect">
              <a:avLst/>
            </a:prstGeom>
          </p:spPr>
        </p:pic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12A3C597-7363-4CAC-844C-8154E619C047}"/>
                </a:ext>
              </a:extLst>
            </p:cNvPr>
            <p:cNvSpPr/>
            <p:nvPr/>
          </p:nvSpPr>
          <p:spPr>
            <a:xfrm>
              <a:off x="2247646" y="1149919"/>
              <a:ext cx="170688" cy="1786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8F56B3D9-CB87-4ECA-9D56-FD91572F5B25}"/>
                </a:ext>
              </a:extLst>
            </p:cNvPr>
            <p:cNvSpPr/>
            <p:nvPr/>
          </p:nvSpPr>
          <p:spPr>
            <a:xfrm>
              <a:off x="2252726" y="1325985"/>
              <a:ext cx="170688" cy="1786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85C54ABC-A539-4A43-B107-0620BB95DE98}"/>
                </a:ext>
              </a:extLst>
            </p:cNvPr>
            <p:cNvSpPr/>
            <p:nvPr/>
          </p:nvSpPr>
          <p:spPr>
            <a:xfrm>
              <a:off x="2251642" y="1502051"/>
              <a:ext cx="170688" cy="1786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80701C99-C50D-4549-88CB-581E3436BCDF}"/>
                </a:ext>
              </a:extLst>
            </p:cNvPr>
            <p:cNvSpPr/>
            <p:nvPr/>
          </p:nvSpPr>
          <p:spPr>
            <a:xfrm>
              <a:off x="2227444" y="1678117"/>
              <a:ext cx="170688" cy="1786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2CC964F5-809D-4B4D-8DE6-EBB83A3C6CA0}"/>
                </a:ext>
              </a:extLst>
            </p:cNvPr>
            <p:cNvSpPr/>
            <p:nvPr/>
          </p:nvSpPr>
          <p:spPr>
            <a:xfrm>
              <a:off x="2197658" y="1854183"/>
              <a:ext cx="170688" cy="1786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F8AC050E-42A0-412B-99C7-CBA797F63744}"/>
                </a:ext>
              </a:extLst>
            </p:cNvPr>
            <p:cNvSpPr/>
            <p:nvPr/>
          </p:nvSpPr>
          <p:spPr>
            <a:xfrm>
              <a:off x="2177778" y="2030249"/>
              <a:ext cx="170688" cy="1786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02CA0D44-6E09-4647-905E-A70053963934}"/>
                </a:ext>
              </a:extLst>
            </p:cNvPr>
            <p:cNvSpPr/>
            <p:nvPr/>
          </p:nvSpPr>
          <p:spPr>
            <a:xfrm>
              <a:off x="2199114" y="2197303"/>
              <a:ext cx="170688" cy="1786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C2C11FB4-EF18-4BA8-B48C-779083285F7B}"/>
                </a:ext>
              </a:extLst>
            </p:cNvPr>
            <p:cNvSpPr/>
            <p:nvPr/>
          </p:nvSpPr>
          <p:spPr>
            <a:xfrm>
              <a:off x="2261598" y="2356737"/>
              <a:ext cx="170688" cy="1786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E2D74649-2974-4FA2-8006-BEC3A14C95D0}"/>
                </a:ext>
              </a:extLst>
            </p:cNvPr>
            <p:cNvSpPr/>
            <p:nvPr/>
          </p:nvSpPr>
          <p:spPr>
            <a:xfrm>
              <a:off x="2723946" y="2030249"/>
              <a:ext cx="170688" cy="1786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F3E2D58A-B33F-490B-82FB-E88826B4114B}"/>
                </a:ext>
              </a:extLst>
            </p:cNvPr>
            <p:cNvSpPr/>
            <p:nvPr/>
          </p:nvSpPr>
          <p:spPr>
            <a:xfrm>
              <a:off x="2713582" y="1854183"/>
              <a:ext cx="170688" cy="1786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71D72427-A30B-4A8F-AF5A-ABC894BA885B}"/>
                </a:ext>
              </a:extLst>
            </p:cNvPr>
            <p:cNvSpPr/>
            <p:nvPr/>
          </p:nvSpPr>
          <p:spPr>
            <a:xfrm>
              <a:off x="2691570" y="1681673"/>
              <a:ext cx="170688" cy="1786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E0F279BD-BF36-4AB8-8BC9-8AEE7449B939}"/>
                </a:ext>
              </a:extLst>
            </p:cNvPr>
            <p:cNvSpPr/>
            <p:nvPr/>
          </p:nvSpPr>
          <p:spPr>
            <a:xfrm>
              <a:off x="2674586" y="1506333"/>
              <a:ext cx="170688" cy="1786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B29C4AD5-BAD2-41B6-9BC9-6F263829CDD7}"/>
                </a:ext>
              </a:extLst>
            </p:cNvPr>
            <p:cNvSpPr/>
            <p:nvPr/>
          </p:nvSpPr>
          <p:spPr>
            <a:xfrm>
              <a:off x="2655874" y="1333097"/>
              <a:ext cx="170688" cy="1786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21E8F77A-E23F-464D-B8B3-1F068A50637D}"/>
                </a:ext>
              </a:extLst>
            </p:cNvPr>
            <p:cNvSpPr/>
            <p:nvPr/>
          </p:nvSpPr>
          <p:spPr>
            <a:xfrm>
              <a:off x="2639466" y="1160675"/>
              <a:ext cx="170688" cy="17860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26AA9AF5-1C03-4E57-B6DA-CC392EFEDFED}"/>
                </a:ext>
              </a:extLst>
            </p:cNvPr>
            <p:cNvSpPr/>
            <p:nvPr/>
          </p:nvSpPr>
          <p:spPr>
            <a:xfrm>
              <a:off x="2613846" y="988891"/>
              <a:ext cx="170688" cy="17860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E132C756-9D45-48DF-9615-F3FDE2DC226C}"/>
                </a:ext>
              </a:extLst>
            </p:cNvPr>
            <p:cNvSpPr/>
            <p:nvPr/>
          </p:nvSpPr>
          <p:spPr>
            <a:xfrm>
              <a:off x="2580402" y="818195"/>
              <a:ext cx="170688" cy="1786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8D818FD0-C829-4E60-9AA7-E8255340AF69}"/>
                </a:ext>
              </a:extLst>
            </p:cNvPr>
            <p:cNvSpPr/>
            <p:nvPr/>
          </p:nvSpPr>
          <p:spPr>
            <a:xfrm rot="17815060">
              <a:off x="2293188" y="1223740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86960952-D17A-4330-A54D-430E2A7251A3}"/>
                </a:ext>
              </a:extLst>
            </p:cNvPr>
            <p:cNvSpPr/>
            <p:nvPr/>
          </p:nvSpPr>
          <p:spPr>
            <a:xfrm rot="17815060">
              <a:off x="2294573" y="1388255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D93EF11F-3393-47BF-B3E9-7BCE92A68A99}"/>
                </a:ext>
              </a:extLst>
            </p:cNvPr>
            <p:cNvSpPr/>
            <p:nvPr/>
          </p:nvSpPr>
          <p:spPr>
            <a:xfrm rot="17815060">
              <a:off x="2713729" y="1576328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05957C70-5DF8-44EE-80D3-44557A95E27A}"/>
                </a:ext>
              </a:extLst>
            </p:cNvPr>
            <p:cNvSpPr/>
            <p:nvPr/>
          </p:nvSpPr>
          <p:spPr>
            <a:xfrm rot="18946917">
              <a:off x="2271471" y="1742315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B35D8EF4-2320-4773-9F31-6C5FFED7F254}"/>
                </a:ext>
              </a:extLst>
            </p:cNvPr>
            <p:cNvSpPr/>
            <p:nvPr/>
          </p:nvSpPr>
          <p:spPr>
            <a:xfrm rot="17815060">
              <a:off x="2760266" y="2093511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16ACDFCF-142F-4A6E-922D-A563467E4215}"/>
                </a:ext>
              </a:extLst>
            </p:cNvPr>
            <p:cNvSpPr/>
            <p:nvPr/>
          </p:nvSpPr>
          <p:spPr>
            <a:xfrm rot="17427270">
              <a:off x="2682494" y="1231006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A809DA3A-4FDF-484C-BD8E-FC78C8B13CD9}"/>
                </a:ext>
              </a:extLst>
            </p:cNvPr>
            <p:cNvSpPr/>
            <p:nvPr/>
          </p:nvSpPr>
          <p:spPr>
            <a:xfrm rot="17448133">
              <a:off x="2753136" y="1926183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B6AB3596-D088-4392-93AA-6E2664F4AB05}"/>
                </a:ext>
              </a:extLst>
            </p:cNvPr>
            <p:cNvSpPr/>
            <p:nvPr/>
          </p:nvSpPr>
          <p:spPr>
            <a:xfrm rot="18356718">
              <a:off x="2228353" y="2103770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E69F4391-DFCE-4950-BFD2-76D5D5D760AC}"/>
                </a:ext>
              </a:extLst>
            </p:cNvPr>
            <p:cNvSpPr/>
            <p:nvPr/>
          </p:nvSpPr>
          <p:spPr>
            <a:xfrm rot="14577373" flipH="1">
              <a:off x="2294770" y="1565367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35C5DEC8-75B8-46EB-81C3-D47B297AF317}"/>
                </a:ext>
              </a:extLst>
            </p:cNvPr>
            <p:cNvSpPr/>
            <p:nvPr/>
          </p:nvSpPr>
          <p:spPr>
            <a:xfrm rot="15026549" flipH="1">
              <a:off x="2245805" y="1923720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7B497E58-53B1-4165-A0BA-E08F2EF276BA}"/>
                </a:ext>
              </a:extLst>
            </p:cNvPr>
            <p:cNvSpPr/>
            <p:nvPr/>
          </p:nvSpPr>
          <p:spPr>
            <a:xfrm rot="13346399" flipH="1">
              <a:off x="2242245" y="2260558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4AC0D08A-7836-4540-AB85-F8D95386795A}"/>
                </a:ext>
              </a:extLst>
            </p:cNvPr>
            <p:cNvSpPr/>
            <p:nvPr/>
          </p:nvSpPr>
          <p:spPr>
            <a:xfrm rot="11789523" flipH="1">
              <a:off x="2311983" y="2417761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A52EFEC5-FC60-4092-B2EE-A469A5CA5117}"/>
                </a:ext>
              </a:extLst>
            </p:cNvPr>
            <p:cNvSpPr/>
            <p:nvPr/>
          </p:nvSpPr>
          <p:spPr>
            <a:xfrm rot="13805429" flipH="1">
              <a:off x="2699201" y="1405463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5104210D-E92A-4FDA-86F7-A213CCDEBA19}"/>
                </a:ext>
              </a:extLst>
            </p:cNvPr>
            <p:cNvSpPr/>
            <p:nvPr/>
          </p:nvSpPr>
          <p:spPr>
            <a:xfrm rot="13722364" flipH="1">
              <a:off x="2616474" y="875372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B26115F6-B5D1-40E9-89AA-78BE3BC6409D}"/>
                </a:ext>
              </a:extLst>
            </p:cNvPr>
            <p:cNvSpPr/>
            <p:nvPr/>
          </p:nvSpPr>
          <p:spPr>
            <a:xfrm rot="13860404" flipH="1">
              <a:off x="2732834" y="1747333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6DF64B92-056E-461A-A0F9-A7B1DB9E1B6A}"/>
                </a:ext>
              </a:extLst>
            </p:cNvPr>
            <p:cNvSpPr/>
            <p:nvPr/>
          </p:nvSpPr>
          <p:spPr>
            <a:xfrm rot="13722364" flipH="1">
              <a:off x="2655197" y="1054491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CA2A5E3-764A-41D9-A907-2A46F5457627}"/>
              </a:ext>
            </a:extLst>
          </p:cNvPr>
          <p:cNvGrpSpPr/>
          <p:nvPr/>
        </p:nvGrpSpPr>
        <p:grpSpPr>
          <a:xfrm>
            <a:off x="4149465" y="3841056"/>
            <a:ext cx="384531" cy="404885"/>
            <a:chOff x="3434843" y="2498917"/>
            <a:chExt cx="170688" cy="178961"/>
          </a:xfrm>
        </p:grpSpPr>
        <p:pic>
          <p:nvPicPr>
            <p:cNvPr id="133" name="图片 132" descr="图片包含 游戏机&#10;&#10;描述已自动生成">
              <a:extLst>
                <a:ext uri="{FF2B5EF4-FFF2-40B4-BE49-F238E27FC236}">
                  <a16:creationId xmlns:a16="http://schemas.microsoft.com/office/drawing/2014/main" id="{EBD91369-2789-472D-A2ED-32019D9F3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3" t="68532" r="54546" b="24405"/>
            <a:stretch/>
          </p:blipFill>
          <p:spPr>
            <a:xfrm>
              <a:off x="3434843" y="2499272"/>
              <a:ext cx="170688" cy="178606"/>
            </a:xfrm>
            <a:custGeom>
              <a:avLst/>
              <a:gdLst>
                <a:gd name="connsiteX0" fmla="*/ 85344 w 170688"/>
                <a:gd name="connsiteY0" fmla="*/ 0 h 178606"/>
                <a:gd name="connsiteX1" fmla="*/ 170688 w 170688"/>
                <a:gd name="connsiteY1" fmla="*/ 89303 h 178606"/>
                <a:gd name="connsiteX2" fmla="*/ 85344 w 170688"/>
                <a:gd name="connsiteY2" fmla="*/ 178606 h 178606"/>
                <a:gd name="connsiteX3" fmla="*/ 0 w 170688"/>
                <a:gd name="connsiteY3" fmla="*/ 89303 h 178606"/>
                <a:gd name="connsiteX4" fmla="*/ 85344 w 170688"/>
                <a:gd name="connsiteY4" fmla="*/ 0 h 1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688" h="178606">
                  <a:moveTo>
                    <a:pt x="85344" y="0"/>
                  </a:moveTo>
                  <a:cubicBezTo>
                    <a:pt x="132478" y="0"/>
                    <a:pt x="170688" y="39982"/>
                    <a:pt x="170688" y="89303"/>
                  </a:cubicBezTo>
                  <a:cubicBezTo>
                    <a:pt x="170688" y="138624"/>
                    <a:pt x="132478" y="178606"/>
                    <a:pt x="85344" y="178606"/>
                  </a:cubicBezTo>
                  <a:cubicBezTo>
                    <a:pt x="38210" y="178606"/>
                    <a:pt x="0" y="138624"/>
                    <a:pt x="0" y="89303"/>
                  </a:cubicBezTo>
                  <a:cubicBezTo>
                    <a:pt x="0" y="39982"/>
                    <a:pt x="38210" y="0"/>
                    <a:pt x="85344" y="0"/>
                  </a:cubicBezTo>
                  <a:close/>
                </a:path>
              </a:pathLst>
            </a:custGeom>
          </p:spPr>
        </p:pic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5FDB3D46-4C12-40E6-BAFD-10FCC29E80BB}"/>
                </a:ext>
              </a:extLst>
            </p:cNvPr>
            <p:cNvSpPr/>
            <p:nvPr/>
          </p:nvSpPr>
          <p:spPr>
            <a:xfrm>
              <a:off x="3434843" y="2498917"/>
              <a:ext cx="170688" cy="1786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90A416EE-89FC-4344-80A0-0D6C79B9F9BC}"/>
                </a:ext>
              </a:extLst>
            </p:cNvPr>
            <p:cNvSpPr/>
            <p:nvPr/>
          </p:nvSpPr>
          <p:spPr>
            <a:xfrm rot="6605117">
              <a:off x="3478734" y="2560909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</p:grpSp>
      <p:sp>
        <p:nvSpPr>
          <p:cNvPr id="34" name="梯形 33">
            <a:extLst>
              <a:ext uri="{FF2B5EF4-FFF2-40B4-BE49-F238E27FC236}">
                <a16:creationId xmlns:a16="http://schemas.microsoft.com/office/drawing/2014/main" id="{669EAAC2-B74C-4EE9-9E87-AE4DCA78CF4D}"/>
              </a:ext>
            </a:extLst>
          </p:cNvPr>
          <p:cNvSpPr/>
          <p:nvPr/>
        </p:nvSpPr>
        <p:spPr>
          <a:xfrm rot="5400000">
            <a:off x="5018497" y="3684319"/>
            <a:ext cx="770155" cy="706384"/>
          </a:xfrm>
          <a:prstGeom prst="trapezoid">
            <a:avLst>
              <a:gd name="adj" fmla="val 34443"/>
            </a:avLst>
          </a:prstGeom>
          <a:solidFill>
            <a:schemeClr val="accent4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schemeClr val="tx1"/>
              </a:solidFill>
            </a:endParaRPr>
          </a:p>
        </p:txBody>
      </p:sp>
      <p:sp>
        <p:nvSpPr>
          <p:cNvPr id="35" name="立方体 34">
            <a:extLst>
              <a:ext uri="{FF2B5EF4-FFF2-40B4-BE49-F238E27FC236}">
                <a16:creationId xmlns:a16="http://schemas.microsoft.com/office/drawing/2014/main" id="{63BBEF8F-0910-47E7-AAA4-5CE1777E80A6}"/>
              </a:ext>
            </a:extLst>
          </p:cNvPr>
          <p:cNvSpPr/>
          <p:nvPr/>
        </p:nvSpPr>
        <p:spPr>
          <a:xfrm>
            <a:off x="5986012" y="3955039"/>
            <a:ext cx="648883" cy="153853"/>
          </a:xfrm>
          <a:prstGeom prst="cube">
            <a:avLst>
              <a:gd name="adj" fmla="val 38144"/>
            </a:avLst>
          </a:prstGeom>
          <a:solidFill>
            <a:schemeClr val="accent4">
              <a:lumMod val="40000"/>
              <a:lumOff val="60000"/>
              <a:alpha val="7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DCEEE80-A1A7-48BB-8FAC-2F6AA9C5062B}"/>
              </a:ext>
            </a:extLst>
          </p:cNvPr>
          <p:cNvCxnSpPr>
            <a:cxnSpLocks/>
          </p:cNvCxnSpPr>
          <p:nvPr/>
        </p:nvCxnSpPr>
        <p:spPr>
          <a:xfrm flipV="1">
            <a:off x="4547856" y="4042736"/>
            <a:ext cx="402069" cy="158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4032C21-72A8-460B-8619-58C6C3F74EE0}"/>
              </a:ext>
            </a:extLst>
          </p:cNvPr>
          <p:cNvCxnSpPr>
            <a:cxnSpLocks/>
          </p:cNvCxnSpPr>
          <p:nvPr/>
        </p:nvCxnSpPr>
        <p:spPr>
          <a:xfrm>
            <a:off x="5758317" y="4052312"/>
            <a:ext cx="22940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B6F87F63-6722-4877-9CA8-751E8779DC3C}"/>
              </a:ext>
            </a:extLst>
          </p:cNvPr>
          <p:cNvCxnSpPr>
            <a:cxnSpLocks/>
            <a:stCxn id="51" idx="3"/>
            <a:endCxn id="40" idx="2"/>
          </p:cNvCxnSpPr>
          <p:nvPr/>
        </p:nvCxnSpPr>
        <p:spPr>
          <a:xfrm>
            <a:off x="6573619" y="4030112"/>
            <a:ext cx="246244" cy="79797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D38907A-C365-4596-8001-DCF9C58812A9}"/>
              </a:ext>
            </a:extLst>
          </p:cNvPr>
          <p:cNvCxnSpPr>
            <a:cxnSpLocks/>
          </p:cNvCxnSpPr>
          <p:nvPr/>
        </p:nvCxnSpPr>
        <p:spPr>
          <a:xfrm>
            <a:off x="3842205" y="4039416"/>
            <a:ext cx="256555" cy="485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: 形状 63">
            <a:extLst>
              <a:ext uri="{FF2B5EF4-FFF2-40B4-BE49-F238E27FC236}">
                <a16:creationId xmlns:a16="http://schemas.microsoft.com/office/drawing/2014/main" id="{22B5864C-96D8-46CA-97F1-2BEB7E60834B}"/>
              </a:ext>
            </a:extLst>
          </p:cNvPr>
          <p:cNvSpPr/>
          <p:nvPr/>
        </p:nvSpPr>
        <p:spPr>
          <a:xfrm>
            <a:off x="6819863" y="4611636"/>
            <a:ext cx="1009731" cy="432896"/>
          </a:xfrm>
          <a:prstGeom prst="round2DiagRect">
            <a:avLst>
              <a:gd name="adj1" fmla="val 24007"/>
              <a:gd name="adj2" fmla="val 0"/>
            </a:avLst>
          </a:prstGeom>
          <a:solidFill>
            <a:srgbClr val="CCCCFF">
              <a:alpha val="70000"/>
            </a:srgb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Memory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Module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E845D13-067C-440C-9C89-0DEE5842E1DD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573620" y="4030112"/>
            <a:ext cx="7792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立方体 41">
            <a:extLst>
              <a:ext uri="{FF2B5EF4-FFF2-40B4-BE49-F238E27FC236}">
                <a16:creationId xmlns:a16="http://schemas.microsoft.com/office/drawing/2014/main" id="{1421DAF1-E2DE-4451-97A6-2A75697ACB6F}"/>
              </a:ext>
            </a:extLst>
          </p:cNvPr>
          <p:cNvSpPr/>
          <p:nvPr/>
        </p:nvSpPr>
        <p:spPr>
          <a:xfrm>
            <a:off x="7772517" y="4312974"/>
            <a:ext cx="346625" cy="156679"/>
          </a:xfrm>
          <a:prstGeom prst="cube">
            <a:avLst>
              <a:gd name="adj" fmla="val 38144"/>
            </a:avLst>
          </a:prstGeom>
          <a:solidFill>
            <a:srgbClr val="CCCCFF">
              <a:alpha val="7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F2E59CBD-938D-4478-AE33-A06BA1BE6B19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829594" y="4477349"/>
            <a:ext cx="140989" cy="350737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922CA45F-981F-40FF-A401-7A9A9F71ED18}"/>
              </a:ext>
            </a:extLst>
          </p:cNvPr>
          <p:cNvCxnSpPr>
            <a:cxnSpLocks/>
            <a:stCxn id="116" idx="0"/>
            <a:endCxn id="115" idx="0"/>
          </p:cNvCxnSpPr>
          <p:nvPr/>
        </p:nvCxnSpPr>
        <p:spPr>
          <a:xfrm rot="16200000" flipH="1" flipV="1">
            <a:off x="7251367" y="4323419"/>
            <a:ext cx="5944" cy="577352"/>
          </a:xfrm>
          <a:prstGeom prst="bentConnector3">
            <a:avLst>
              <a:gd name="adj1" fmla="val -3073209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D4016FB-34F7-42A1-A373-975174C1E790}"/>
              </a:ext>
            </a:extLst>
          </p:cNvPr>
          <p:cNvCxnSpPr>
            <a:cxnSpLocks/>
          </p:cNvCxnSpPr>
          <p:nvPr/>
        </p:nvCxnSpPr>
        <p:spPr>
          <a:xfrm flipV="1">
            <a:off x="7955630" y="4124619"/>
            <a:ext cx="1967" cy="18467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73006C1-14B4-45E9-89FE-031DE1BE531C}"/>
              </a:ext>
            </a:extLst>
          </p:cNvPr>
          <p:cNvGrpSpPr/>
          <p:nvPr/>
        </p:nvGrpSpPr>
        <p:grpSpPr>
          <a:xfrm>
            <a:off x="4165497" y="5524913"/>
            <a:ext cx="384923" cy="378527"/>
            <a:chOff x="3889424" y="808083"/>
            <a:chExt cx="170688" cy="179185"/>
          </a:xfrm>
        </p:grpSpPr>
        <p:pic>
          <p:nvPicPr>
            <p:cNvPr id="129" name="图片 128" descr="图片包含 游戏机&#10;&#10;描述已自动生成">
              <a:extLst>
                <a:ext uri="{FF2B5EF4-FFF2-40B4-BE49-F238E27FC236}">
                  <a16:creationId xmlns:a16="http://schemas.microsoft.com/office/drawing/2014/main" id="{3D2ACD5C-A75B-4EA7-AD88-02F115AE6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5" t="40593" r="53014" b="52344"/>
            <a:stretch/>
          </p:blipFill>
          <p:spPr>
            <a:xfrm>
              <a:off x="3889424" y="808662"/>
              <a:ext cx="170688" cy="178606"/>
            </a:xfrm>
            <a:custGeom>
              <a:avLst/>
              <a:gdLst>
                <a:gd name="connsiteX0" fmla="*/ 85344 w 170688"/>
                <a:gd name="connsiteY0" fmla="*/ 0 h 178606"/>
                <a:gd name="connsiteX1" fmla="*/ 170688 w 170688"/>
                <a:gd name="connsiteY1" fmla="*/ 89303 h 178606"/>
                <a:gd name="connsiteX2" fmla="*/ 85344 w 170688"/>
                <a:gd name="connsiteY2" fmla="*/ 178606 h 178606"/>
                <a:gd name="connsiteX3" fmla="*/ 0 w 170688"/>
                <a:gd name="connsiteY3" fmla="*/ 89303 h 178606"/>
                <a:gd name="connsiteX4" fmla="*/ 85344 w 170688"/>
                <a:gd name="connsiteY4" fmla="*/ 0 h 1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688" h="178606">
                  <a:moveTo>
                    <a:pt x="85344" y="0"/>
                  </a:moveTo>
                  <a:cubicBezTo>
                    <a:pt x="132478" y="0"/>
                    <a:pt x="170688" y="39982"/>
                    <a:pt x="170688" y="89303"/>
                  </a:cubicBezTo>
                  <a:cubicBezTo>
                    <a:pt x="170688" y="138624"/>
                    <a:pt x="132478" y="178606"/>
                    <a:pt x="85344" y="178606"/>
                  </a:cubicBezTo>
                  <a:cubicBezTo>
                    <a:pt x="38210" y="178606"/>
                    <a:pt x="0" y="138624"/>
                    <a:pt x="0" y="89303"/>
                  </a:cubicBezTo>
                  <a:cubicBezTo>
                    <a:pt x="0" y="39982"/>
                    <a:pt x="38210" y="0"/>
                    <a:pt x="85344" y="0"/>
                  </a:cubicBezTo>
                  <a:close/>
                </a:path>
              </a:pathLst>
            </a:custGeom>
          </p:spPr>
        </p:pic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17509D2B-8622-4682-803E-206E0BCD0662}"/>
                </a:ext>
              </a:extLst>
            </p:cNvPr>
            <p:cNvGrpSpPr/>
            <p:nvPr/>
          </p:nvGrpSpPr>
          <p:grpSpPr>
            <a:xfrm>
              <a:off x="3889424" y="808083"/>
              <a:ext cx="170688" cy="178606"/>
              <a:chOff x="4947808" y="2970730"/>
              <a:chExt cx="170688" cy="178606"/>
            </a:xfrm>
          </p:grpSpPr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1BC4E366-E53F-489A-B682-6BD3409C622D}"/>
                  </a:ext>
                </a:extLst>
              </p:cNvPr>
              <p:cNvSpPr/>
              <p:nvPr/>
            </p:nvSpPr>
            <p:spPr>
              <a:xfrm>
                <a:off x="4947808" y="2970730"/>
                <a:ext cx="170688" cy="17860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F94BC8BD-3BBB-4861-8075-1C9947CDFC16}"/>
                  </a:ext>
                </a:extLst>
              </p:cNvPr>
              <p:cNvSpPr/>
              <p:nvPr/>
            </p:nvSpPr>
            <p:spPr>
              <a:xfrm rot="18262281">
                <a:off x="4987750" y="3032999"/>
                <a:ext cx="82904" cy="54621"/>
              </a:xfrm>
              <a:custGeom>
                <a:avLst/>
                <a:gdLst>
                  <a:gd name="T0" fmla="*/ 2292 w 2300"/>
                  <a:gd name="T1" fmla="*/ 97 h 2611"/>
                  <a:gd name="T2" fmla="*/ 2167 w 2300"/>
                  <a:gd name="T3" fmla="*/ 25 h 2611"/>
                  <a:gd name="T4" fmla="*/ 686 w 2300"/>
                  <a:gd name="T5" fmla="*/ 737 h 2611"/>
                  <a:gd name="T6" fmla="*/ 670 w 2300"/>
                  <a:gd name="T7" fmla="*/ 856 h 2611"/>
                  <a:gd name="T8" fmla="*/ 672 w 2300"/>
                  <a:gd name="T9" fmla="*/ 857 h 2611"/>
                  <a:gd name="T10" fmla="*/ 677 w 2300"/>
                  <a:gd name="T11" fmla="*/ 861 h 2611"/>
                  <a:gd name="T12" fmla="*/ 682 w 2300"/>
                  <a:gd name="T13" fmla="*/ 912 h 2611"/>
                  <a:gd name="T14" fmla="*/ 772 w 2300"/>
                  <a:gd name="T15" fmla="*/ 1015 h 2611"/>
                  <a:gd name="T16" fmla="*/ 1011 w 2300"/>
                  <a:gd name="T17" fmla="*/ 1266 h 2611"/>
                  <a:gd name="T18" fmla="*/ 647 w 2300"/>
                  <a:gd name="T19" fmla="*/ 1629 h 2611"/>
                  <a:gd name="T20" fmla="*/ 239 w 2300"/>
                  <a:gd name="T21" fmla="*/ 1979 h 2611"/>
                  <a:gd name="T22" fmla="*/ 398 w 2300"/>
                  <a:gd name="T23" fmla="*/ 2593 h 2611"/>
                  <a:gd name="T24" fmla="*/ 490 w 2300"/>
                  <a:gd name="T25" fmla="*/ 2593 h 2611"/>
                  <a:gd name="T26" fmla="*/ 972 w 2300"/>
                  <a:gd name="T27" fmla="*/ 2066 h 2611"/>
                  <a:gd name="T28" fmla="*/ 1308 w 2300"/>
                  <a:gd name="T29" fmla="*/ 1576 h 2611"/>
                  <a:gd name="T30" fmla="*/ 1390 w 2300"/>
                  <a:gd name="T31" fmla="*/ 1661 h 2611"/>
                  <a:gd name="T32" fmla="*/ 1587 w 2300"/>
                  <a:gd name="T33" fmla="*/ 1829 h 2611"/>
                  <a:gd name="T34" fmla="*/ 1633 w 2300"/>
                  <a:gd name="T35" fmla="*/ 1824 h 2611"/>
                  <a:gd name="T36" fmla="*/ 1730 w 2300"/>
                  <a:gd name="T37" fmla="*/ 1817 h 2611"/>
                  <a:gd name="T38" fmla="*/ 1896 w 2300"/>
                  <a:gd name="T39" fmla="*/ 1483 h 2611"/>
                  <a:gd name="T40" fmla="*/ 2081 w 2300"/>
                  <a:gd name="T41" fmla="*/ 1028 h 2611"/>
                  <a:gd name="T42" fmla="*/ 2292 w 2300"/>
                  <a:gd name="T43" fmla="*/ 97 h 2611"/>
                  <a:gd name="T44" fmla="*/ 332 w 2300"/>
                  <a:gd name="T45" fmla="*/ 2175 h 2611"/>
                  <a:gd name="T46" fmla="*/ 403 w 2300"/>
                  <a:gd name="T47" fmla="*/ 2074 h 2611"/>
                  <a:gd name="T48" fmla="*/ 407 w 2300"/>
                  <a:gd name="T49" fmla="*/ 2071 h 2611"/>
                  <a:gd name="T50" fmla="*/ 332 w 2300"/>
                  <a:gd name="T51" fmla="*/ 2175 h 2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0" h="2611">
                    <a:moveTo>
                      <a:pt x="2292" y="97"/>
                    </a:moveTo>
                    <a:cubicBezTo>
                      <a:pt x="2290" y="29"/>
                      <a:pt x="2224" y="0"/>
                      <a:pt x="2167" y="25"/>
                    </a:cubicBezTo>
                    <a:cubicBezTo>
                      <a:pt x="1667" y="248"/>
                      <a:pt x="1256" y="704"/>
                      <a:pt x="686" y="737"/>
                    </a:cubicBezTo>
                    <a:cubicBezTo>
                      <a:pt x="621" y="741"/>
                      <a:pt x="599" y="845"/>
                      <a:pt x="670" y="856"/>
                    </a:cubicBezTo>
                    <a:cubicBezTo>
                      <a:pt x="670" y="856"/>
                      <a:pt x="671" y="856"/>
                      <a:pt x="672" y="857"/>
                    </a:cubicBezTo>
                    <a:cubicBezTo>
                      <a:pt x="673" y="858"/>
                      <a:pt x="675" y="860"/>
                      <a:pt x="677" y="861"/>
                    </a:cubicBezTo>
                    <a:cubicBezTo>
                      <a:pt x="679" y="862"/>
                      <a:pt x="672" y="895"/>
                      <a:pt x="682" y="912"/>
                    </a:cubicBezTo>
                    <a:cubicBezTo>
                      <a:pt x="704" y="950"/>
                      <a:pt x="742" y="984"/>
                      <a:pt x="772" y="1015"/>
                    </a:cubicBezTo>
                    <a:cubicBezTo>
                      <a:pt x="852" y="1099"/>
                      <a:pt x="931" y="1183"/>
                      <a:pt x="1011" y="1266"/>
                    </a:cubicBezTo>
                    <a:cubicBezTo>
                      <a:pt x="885" y="1381"/>
                      <a:pt x="767" y="1505"/>
                      <a:pt x="647" y="1629"/>
                    </a:cubicBezTo>
                    <a:cubicBezTo>
                      <a:pt x="521" y="1757"/>
                      <a:pt x="368" y="1855"/>
                      <a:pt x="239" y="1979"/>
                    </a:cubicBezTo>
                    <a:cubicBezTo>
                      <a:pt x="0" y="2208"/>
                      <a:pt x="188" y="2434"/>
                      <a:pt x="398" y="2593"/>
                    </a:cubicBezTo>
                    <a:cubicBezTo>
                      <a:pt x="422" y="2611"/>
                      <a:pt x="467" y="2610"/>
                      <a:pt x="490" y="2593"/>
                    </a:cubicBezTo>
                    <a:cubicBezTo>
                      <a:pt x="685" y="2453"/>
                      <a:pt x="831" y="2257"/>
                      <a:pt x="972" y="2066"/>
                    </a:cubicBezTo>
                    <a:cubicBezTo>
                      <a:pt x="1089" y="1908"/>
                      <a:pt x="1204" y="1745"/>
                      <a:pt x="1308" y="1576"/>
                    </a:cubicBezTo>
                    <a:cubicBezTo>
                      <a:pt x="1335" y="1604"/>
                      <a:pt x="1363" y="1632"/>
                      <a:pt x="1390" y="1661"/>
                    </a:cubicBezTo>
                    <a:cubicBezTo>
                      <a:pt x="1448" y="1723"/>
                      <a:pt x="1503" y="1812"/>
                      <a:pt x="1587" y="1829"/>
                    </a:cubicBezTo>
                    <a:cubicBezTo>
                      <a:pt x="1603" y="1832"/>
                      <a:pt x="1619" y="1830"/>
                      <a:pt x="1633" y="1824"/>
                    </a:cubicBezTo>
                    <a:cubicBezTo>
                      <a:pt x="1661" y="1843"/>
                      <a:pt x="1702" y="1844"/>
                      <a:pt x="1730" y="1817"/>
                    </a:cubicBezTo>
                    <a:cubicBezTo>
                      <a:pt x="1814" y="1735"/>
                      <a:pt x="1850" y="1589"/>
                      <a:pt x="1896" y="1483"/>
                    </a:cubicBezTo>
                    <a:cubicBezTo>
                      <a:pt x="1961" y="1333"/>
                      <a:pt x="2023" y="1181"/>
                      <a:pt x="2081" y="1028"/>
                    </a:cubicBezTo>
                    <a:cubicBezTo>
                      <a:pt x="2192" y="736"/>
                      <a:pt x="2300" y="414"/>
                      <a:pt x="2292" y="97"/>
                    </a:cubicBezTo>
                    <a:close/>
                    <a:moveTo>
                      <a:pt x="332" y="2175"/>
                    </a:moveTo>
                    <a:cubicBezTo>
                      <a:pt x="343" y="2144"/>
                      <a:pt x="366" y="2111"/>
                      <a:pt x="403" y="2074"/>
                    </a:cubicBezTo>
                    <a:cubicBezTo>
                      <a:pt x="405" y="2073"/>
                      <a:pt x="406" y="2072"/>
                      <a:pt x="407" y="2071"/>
                    </a:cubicBezTo>
                    <a:cubicBezTo>
                      <a:pt x="382" y="2105"/>
                      <a:pt x="356" y="2140"/>
                      <a:pt x="332" y="2175"/>
                    </a:cubicBezTo>
                    <a:close/>
                  </a:path>
                </a:pathLst>
              </a:cu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C9CFEE2-6290-4802-BBEC-FD300B9CE294}"/>
              </a:ext>
            </a:extLst>
          </p:cNvPr>
          <p:cNvCxnSpPr>
            <a:cxnSpLocks/>
          </p:cNvCxnSpPr>
          <p:nvPr/>
        </p:nvCxnSpPr>
        <p:spPr>
          <a:xfrm>
            <a:off x="3829568" y="5677519"/>
            <a:ext cx="26380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78A7858-64F0-4EE6-BB30-AFB487529C76}"/>
              </a:ext>
            </a:extLst>
          </p:cNvPr>
          <p:cNvCxnSpPr>
            <a:cxnSpLocks/>
          </p:cNvCxnSpPr>
          <p:nvPr/>
        </p:nvCxnSpPr>
        <p:spPr>
          <a:xfrm>
            <a:off x="4560507" y="5704075"/>
            <a:ext cx="4846387" cy="4981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E9DE5D1-C119-4630-86E9-3711EFAB160D}"/>
              </a:ext>
            </a:extLst>
          </p:cNvPr>
          <p:cNvGrpSpPr/>
          <p:nvPr/>
        </p:nvGrpSpPr>
        <p:grpSpPr>
          <a:xfrm>
            <a:off x="7367977" y="3950374"/>
            <a:ext cx="910796" cy="153593"/>
            <a:chOff x="5507011" y="1482752"/>
            <a:chExt cx="779464" cy="115757"/>
          </a:xfrm>
        </p:grpSpPr>
        <p:sp>
          <p:nvSpPr>
            <p:cNvPr id="127" name="立方体 126">
              <a:extLst>
                <a:ext uri="{FF2B5EF4-FFF2-40B4-BE49-F238E27FC236}">
                  <a16:creationId xmlns:a16="http://schemas.microsoft.com/office/drawing/2014/main" id="{2365D1AC-BB59-4E10-BD22-178A0D4DE330}"/>
                </a:ext>
              </a:extLst>
            </p:cNvPr>
            <p:cNvSpPr/>
            <p:nvPr/>
          </p:nvSpPr>
          <p:spPr>
            <a:xfrm>
              <a:off x="5507011" y="1482752"/>
              <a:ext cx="533353" cy="115669"/>
            </a:xfrm>
            <a:prstGeom prst="cube">
              <a:avLst>
                <a:gd name="adj" fmla="val 38144"/>
              </a:avLst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28" name="立方体 127">
              <a:extLst>
                <a:ext uri="{FF2B5EF4-FFF2-40B4-BE49-F238E27FC236}">
                  <a16:creationId xmlns:a16="http://schemas.microsoft.com/office/drawing/2014/main" id="{A4708DEF-0F5C-4079-A1A4-9EDBCEBEC31B}"/>
                </a:ext>
              </a:extLst>
            </p:cNvPr>
            <p:cNvSpPr/>
            <p:nvPr/>
          </p:nvSpPr>
          <p:spPr>
            <a:xfrm>
              <a:off x="5993540" y="1482840"/>
              <a:ext cx="292935" cy="115669"/>
            </a:xfrm>
            <a:prstGeom prst="cube">
              <a:avLst>
                <a:gd name="adj" fmla="val 38144"/>
              </a:avLst>
            </a:prstGeom>
            <a:solidFill>
              <a:srgbClr val="CCCCFF">
                <a:alpha val="7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45C6A3E1-0A72-4766-950A-C3136FC4FBF2}"/>
              </a:ext>
            </a:extLst>
          </p:cNvPr>
          <p:cNvSpPr/>
          <p:nvPr/>
        </p:nvSpPr>
        <p:spPr>
          <a:xfrm>
            <a:off x="6524222" y="3982746"/>
            <a:ext cx="49399" cy="94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278A1B9-1C18-4BF6-A0E0-BD298C009380}"/>
              </a:ext>
            </a:extLst>
          </p:cNvPr>
          <p:cNvSpPr/>
          <p:nvPr/>
        </p:nvSpPr>
        <p:spPr>
          <a:xfrm>
            <a:off x="7638782" y="4598821"/>
            <a:ext cx="49399" cy="94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sp>
        <p:nvSpPr>
          <p:cNvPr id="53" name="梯形 52">
            <a:extLst>
              <a:ext uri="{FF2B5EF4-FFF2-40B4-BE49-F238E27FC236}">
                <a16:creationId xmlns:a16="http://schemas.microsoft.com/office/drawing/2014/main" id="{FA2BF047-3836-4FB5-BD71-73417BA1A06A}"/>
              </a:ext>
            </a:extLst>
          </p:cNvPr>
          <p:cNvSpPr/>
          <p:nvPr/>
        </p:nvSpPr>
        <p:spPr>
          <a:xfrm rot="16200000">
            <a:off x="8606723" y="3692751"/>
            <a:ext cx="783775" cy="696104"/>
          </a:xfrm>
          <a:prstGeom prst="trapezoid">
            <a:avLst>
              <a:gd name="adj" fmla="val 34443"/>
            </a:avLst>
          </a:prstGeom>
          <a:solidFill>
            <a:srgbClr val="CCCC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85C7A8E-7C04-4876-90A2-49E1AF685E4C}"/>
              </a:ext>
            </a:extLst>
          </p:cNvPr>
          <p:cNvCxnSpPr>
            <a:cxnSpLocks/>
          </p:cNvCxnSpPr>
          <p:nvPr/>
        </p:nvCxnSpPr>
        <p:spPr>
          <a:xfrm>
            <a:off x="9381099" y="4069867"/>
            <a:ext cx="193055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2BEE4CA-6AA8-4467-BD05-42961BAECBBE}"/>
              </a:ext>
            </a:extLst>
          </p:cNvPr>
          <p:cNvGrpSpPr/>
          <p:nvPr/>
        </p:nvGrpSpPr>
        <p:grpSpPr>
          <a:xfrm>
            <a:off x="4165918" y="4668729"/>
            <a:ext cx="392367" cy="404887"/>
            <a:chOff x="4281461" y="2721569"/>
            <a:chExt cx="174290" cy="178607"/>
          </a:xfrm>
        </p:grpSpPr>
        <p:pic>
          <p:nvPicPr>
            <p:cNvPr id="124" name="图片 123" descr="图片包含 游戏机&#10;&#10;描述已自动生成">
              <a:extLst>
                <a:ext uri="{FF2B5EF4-FFF2-40B4-BE49-F238E27FC236}">
                  <a16:creationId xmlns:a16="http://schemas.microsoft.com/office/drawing/2014/main" id="{45989876-7581-4EB8-AA0B-41E3027FC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73" t="40728" r="44216" b="52209"/>
            <a:stretch/>
          </p:blipFill>
          <p:spPr>
            <a:xfrm>
              <a:off x="4285063" y="2721570"/>
              <a:ext cx="170688" cy="178606"/>
            </a:xfrm>
            <a:custGeom>
              <a:avLst/>
              <a:gdLst>
                <a:gd name="connsiteX0" fmla="*/ 85344 w 170688"/>
                <a:gd name="connsiteY0" fmla="*/ 0 h 178606"/>
                <a:gd name="connsiteX1" fmla="*/ 170688 w 170688"/>
                <a:gd name="connsiteY1" fmla="*/ 89303 h 178606"/>
                <a:gd name="connsiteX2" fmla="*/ 85344 w 170688"/>
                <a:gd name="connsiteY2" fmla="*/ 178606 h 178606"/>
                <a:gd name="connsiteX3" fmla="*/ 0 w 170688"/>
                <a:gd name="connsiteY3" fmla="*/ 89303 h 178606"/>
                <a:gd name="connsiteX4" fmla="*/ 85344 w 170688"/>
                <a:gd name="connsiteY4" fmla="*/ 0 h 1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688" h="178606">
                  <a:moveTo>
                    <a:pt x="85344" y="0"/>
                  </a:moveTo>
                  <a:cubicBezTo>
                    <a:pt x="132478" y="0"/>
                    <a:pt x="170688" y="39982"/>
                    <a:pt x="170688" y="89303"/>
                  </a:cubicBezTo>
                  <a:cubicBezTo>
                    <a:pt x="170688" y="138624"/>
                    <a:pt x="132478" y="178606"/>
                    <a:pt x="85344" y="178606"/>
                  </a:cubicBezTo>
                  <a:cubicBezTo>
                    <a:pt x="38210" y="178606"/>
                    <a:pt x="0" y="138624"/>
                    <a:pt x="0" y="89303"/>
                  </a:cubicBezTo>
                  <a:cubicBezTo>
                    <a:pt x="0" y="39982"/>
                    <a:pt x="38210" y="0"/>
                    <a:pt x="85344" y="0"/>
                  </a:cubicBezTo>
                  <a:close/>
                </a:path>
              </a:pathLst>
            </a:custGeom>
          </p:spPr>
        </p:pic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24CF0651-CB5B-4684-A5CF-698082A1A828}"/>
                </a:ext>
              </a:extLst>
            </p:cNvPr>
            <p:cNvSpPr/>
            <p:nvPr/>
          </p:nvSpPr>
          <p:spPr>
            <a:xfrm>
              <a:off x="4281461" y="2721569"/>
              <a:ext cx="170688" cy="17860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tx1"/>
                </a:solidFill>
              </a:endParaRPr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E0455373-FA53-4266-89D2-0B7583B1A6EA}"/>
                </a:ext>
              </a:extLst>
            </p:cNvPr>
            <p:cNvSpPr/>
            <p:nvPr/>
          </p:nvSpPr>
          <p:spPr>
            <a:xfrm rot="17427270">
              <a:off x="4328955" y="2783562"/>
              <a:ext cx="82904" cy="54621"/>
            </a:xfrm>
            <a:custGeom>
              <a:avLst/>
              <a:gdLst>
                <a:gd name="T0" fmla="*/ 2292 w 2300"/>
                <a:gd name="T1" fmla="*/ 97 h 2611"/>
                <a:gd name="T2" fmla="*/ 2167 w 2300"/>
                <a:gd name="T3" fmla="*/ 25 h 2611"/>
                <a:gd name="T4" fmla="*/ 686 w 2300"/>
                <a:gd name="T5" fmla="*/ 737 h 2611"/>
                <a:gd name="T6" fmla="*/ 670 w 2300"/>
                <a:gd name="T7" fmla="*/ 856 h 2611"/>
                <a:gd name="T8" fmla="*/ 672 w 2300"/>
                <a:gd name="T9" fmla="*/ 857 h 2611"/>
                <a:gd name="T10" fmla="*/ 677 w 2300"/>
                <a:gd name="T11" fmla="*/ 861 h 2611"/>
                <a:gd name="T12" fmla="*/ 682 w 2300"/>
                <a:gd name="T13" fmla="*/ 912 h 2611"/>
                <a:gd name="T14" fmla="*/ 772 w 2300"/>
                <a:gd name="T15" fmla="*/ 1015 h 2611"/>
                <a:gd name="T16" fmla="*/ 1011 w 2300"/>
                <a:gd name="T17" fmla="*/ 1266 h 2611"/>
                <a:gd name="T18" fmla="*/ 647 w 2300"/>
                <a:gd name="T19" fmla="*/ 1629 h 2611"/>
                <a:gd name="T20" fmla="*/ 239 w 2300"/>
                <a:gd name="T21" fmla="*/ 1979 h 2611"/>
                <a:gd name="T22" fmla="*/ 398 w 2300"/>
                <a:gd name="T23" fmla="*/ 2593 h 2611"/>
                <a:gd name="T24" fmla="*/ 490 w 2300"/>
                <a:gd name="T25" fmla="*/ 2593 h 2611"/>
                <a:gd name="T26" fmla="*/ 972 w 2300"/>
                <a:gd name="T27" fmla="*/ 2066 h 2611"/>
                <a:gd name="T28" fmla="*/ 1308 w 2300"/>
                <a:gd name="T29" fmla="*/ 1576 h 2611"/>
                <a:gd name="T30" fmla="*/ 1390 w 2300"/>
                <a:gd name="T31" fmla="*/ 1661 h 2611"/>
                <a:gd name="T32" fmla="*/ 1587 w 2300"/>
                <a:gd name="T33" fmla="*/ 1829 h 2611"/>
                <a:gd name="T34" fmla="*/ 1633 w 2300"/>
                <a:gd name="T35" fmla="*/ 1824 h 2611"/>
                <a:gd name="T36" fmla="*/ 1730 w 2300"/>
                <a:gd name="T37" fmla="*/ 1817 h 2611"/>
                <a:gd name="T38" fmla="*/ 1896 w 2300"/>
                <a:gd name="T39" fmla="*/ 1483 h 2611"/>
                <a:gd name="T40" fmla="*/ 2081 w 2300"/>
                <a:gd name="T41" fmla="*/ 1028 h 2611"/>
                <a:gd name="T42" fmla="*/ 2292 w 2300"/>
                <a:gd name="T43" fmla="*/ 97 h 2611"/>
                <a:gd name="T44" fmla="*/ 332 w 2300"/>
                <a:gd name="T45" fmla="*/ 2175 h 2611"/>
                <a:gd name="T46" fmla="*/ 403 w 2300"/>
                <a:gd name="T47" fmla="*/ 2074 h 2611"/>
                <a:gd name="T48" fmla="*/ 407 w 2300"/>
                <a:gd name="T49" fmla="*/ 2071 h 2611"/>
                <a:gd name="T50" fmla="*/ 332 w 2300"/>
                <a:gd name="T51" fmla="*/ 2175 h 2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0" h="2611">
                  <a:moveTo>
                    <a:pt x="2292" y="97"/>
                  </a:moveTo>
                  <a:cubicBezTo>
                    <a:pt x="2290" y="29"/>
                    <a:pt x="2224" y="0"/>
                    <a:pt x="2167" y="25"/>
                  </a:cubicBezTo>
                  <a:cubicBezTo>
                    <a:pt x="1667" y="248"/>
                    <a:pt x="1256" y="704"/>
                    <a:pt x="686" y="737"/>
                  </a:cubicBezTo>
                  <a:cubicBezTo>
                    <a:pt x="621" y="741"/>
                    <a:pt x="599" y="845"/>
                    <a:pt x="670" y="856"/>
                  </a:cubicBezTo>
                  <a:cubicBezTo>
                    <a:pt x="670" y="856"/>
                    <a:pt x="671" y="856"/>
                    <a:pt x="672" y="857"/>
                  </a:cubicBezTo>
                  <a:cubicBezTo>
                    <a:pt x="673" y="858"/>
                    <a:pt x="675" y="860"/>
                    <a:pt x="677" y="861"/>
                  </a:cubicBezTo>
                  <a:cubicBezTo>
                    <a:pt x="679" y="862"/>
                    <a:pt x="672" y="895"/>
                    <a:pt x="682" y="912"/>
                  </a:cubicBezTo>
                  <a:cubicBezTo>
                    <a:pt x="704" y="950"/>
                    <a:pt x="742" y="984"/>
                    <a:pt x="772" y="1015"/>
                  </a:cubicBezTo>
                  <a:cubicBezTo>
                    <a:pt x="852" y="1099"/>
                    <a:pt x="931" y="1183"/>
                    <a:pt x="1011" y="1266"/>
                  </a:cubicBezTo>
                  <a:cubicBezTo>
                    <a:pt x="885" y="1381"/>
                    <a:pt x="767" y="1505"/>
                    <a:pt x="647" y="1629"/>
                  </a:cubicBezTo>
                  <a:cubicBezTo>
                    <a:pt x="521" y="1757"/>
                    <a:pt x="368" y="1855"/>
                    <a:pt x="239" y="1979"/>
                  </a:cubicBezTo>
                  <a:cubicBezTo>
                    <a:pt x="0" y="2208"/>
                    <a:pt x="188" y="2434"/>
                    <a:pt x="398" y="2593"/>
                  </a:cubicBezTo>
                  <a:cubicBezTo>
                    <a:pt x="422" y="2611"/>
                    <a:pt x="467" y="2610"/>
                    <a:pt x="490" y="2593"/>
                  </a:cubicBezTo>
                  <a:cubicBezTo>
                    <a:pt x="685" y="2453"/>
                    <a:pt x="831" y="2257"/>
                    <a:pt x="972" y="2066"/>
                  </a:cubicBezTo>
                  <a:cubicBezTo>
                    <a:pt x="1089" y="1908"/>
                    <a:pt x="1204" y="1745"/>
                    <a:pt x="1308" y="1576"/>
                  </a:cubicBezTo>
                  <a:cubicBezTo>
                    <a:pt x="1335" y="1604"/>
                    <a:pt x="1363" y="1632"/>
                    <a:pt x="1390" y="1661"/>
                  </a:cubicBezTo>
                  <a:cubicBezTo>
                    <a:pt x="1448" y="1723"/>
                    <a:pt x="1503" y="1812"/>
                    <a:pt x="1587" y="1829"/>
                  </a:cubicBezTo>
                  <a:cubicBezTo>
                    <a:pt x="1603" y="1832"/>
                    <a:pt x="1619" y="1830"/>
                    <a:pt x="1633" y="1824"/>
                  </a:cubicBezTo>
                  <a:cubicBezTo>
                    <a:pt x="1661" y="1843"/>
                    <a:pt x="1702" y="1844"/>
                    <a:pt x="1730" y="1817"/>
                  </a:cubicBezTo>
                  <a:cubicBezTo>
                    <a:pt x="1814" y="1735"/>
                    <a:pt x="1850" y="1589"/>
                    <a:pt x="1896" y="1483"/>
                  </a:cubicBezTo>
                  <a:cubicBezTo>
                    <a:pt x="1961" y="1333"/>
                    <a:pt x="2023" y="1181"/>
                    <a:pt x="2081" y="1028"/>
                  </a:cubicBezTo>
                  <a:cubicBezTo>
                    <a:pt x="2192" y="736"/>
                    <a:pt x="2300" y="414"/>
                    <a:pt x="2292" y="97"/>
                  </a:cubicBezTo>
                  <a:close/>
                  <a:moveTo>
                    <a:pt x="332" y="2175"/>
                  </a:moveTo>
                  <a:cubicBezTo>
                    <a:pt x="343" y="2144"/>
                    <a:pt x="366" y="2111"/>
                    <a:pt x="403" y="2074"/>
                  </a:cubicBezTo>
                  <a:cubicBezTo>
                    <a:pt x="405" y="2073"/>
                    <a:pt x="406" y="2072"/>
                    <a:pt x="407" y="2071"/>
                  </a:cubicBezTo>
                  <a:cubicBezTo>
                    <a:pt x="382" y="2105"/>
                    <a:pt x="356" y="2140"/>
                    <a:pt x="332" y="2175"/>
                  </a:cubicBezTo>
                  <a:close/>
                </a:path>
              </a:pathLst>
            </a:cu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B5B8DBDA-A920-4D17-AE69-94B1CE3B6F87}"/>
              </a:ext>
            </a:extLst>
          </p:cNvPr>
          <p:cNvCxnSpPr>
            <a:cxnSpLocks/>
          </p:cNvCxnSpPr>
          <p:nvPr/>
        </p:nvCxnSpPr>
        <p:spPr>
          <a:xfrm>
            <a:off x="3835911" y="4840504"/>
            <a:ext cx="25746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8BF41153-8CEA-469F-8F4C-DA50F6E96FCF}"/>
              </a:ext>
            </a:extLst>
          </p:cNvPr>
          <p:cNvSpPr/>
          <p:nvPr/>
        </p:nvSpPr>
        <p:spPr>
          <a:xfrm>
            <a:off x="4976583" y="3602713"/>
            <a:ext cx="3384188" cy="150796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schemeClr val="tx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9713793-763A-4201-8E36-7B0561D6DFF5}"/>
              </a:ext>
            </a:extLst>
          </p:cNvPr>
          <p:cNvSpPr txBox="1"/>
          <p:nvPr/>
        </p:nvSpPr>
        <p:spPr>
          <a:xfrm>
            <a:off x="4969891" y="3894117"/>
            <a:ext cx="845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Encoder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1CAC684-FC36-4C0A-A97E-7730F90D2440}"/>
              </a:ext>
            </a:extLst>
          </p:cNvPr>
          <p:cNvSpPr txBox="1"/>
          <p:nvPr/>
        </p:nvSpPr>
        <p:spPr>
          <a:xfrm>
            <a:off x="8579012" y="3888848"/>
            <a:ext cx="913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Decoder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1825098F-BD46-4B98-8E61-8AAEF1F2FFE8}"/>
              </a:ext>
            </a:extLst>
          </p:cNvPr>
          <p:cNvCxnSpPr>
            <a:cxnSpLocks/>
            <a:endCxn id="61" idx="0"/>
          </p:cNvCxnSpPr>
          <p:nvPr/>
        </p:nvCxnSpPr>
        <p:spPr>
          <a:xfrm flipV="1">
            <a:off x="4375618" y="3565367"/>
            <a:ext cx="5515468" cy="214263"/>
          </a:xfrm>
          <a:prstGeom prst="bentConnector4">
            <a:avLst>
              <a:gd name="adj1" fmla="val 98"/>
              <a:gd name="adj2" fmla="val 177827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9C34E032-17B9-4019-AC3B-982F441A34D1}"/>
              </a:ext>
            </a:extLst>
          </p:cNvPr>
          <p:cNvSpPr/>
          <p:nvPr/>
        </p:nvSpPr>
        <p:spPr>
          <a:xfrm>
            <a:off x="9866386" y="3565366"/>
            <a:ext cx="49399" cy="94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BD710619-55F8-4DBD-A381-4D7A48E79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145912"/>
              </p:ext>
            </p:extLst>
          </p:nvPr>
        </p:nvGraphicFramePr>
        <p:xfrm>
          <a:off x="10238223" y="3760545"/>
          <a:ext cx="505500" cy="310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9" imgW="393480" imgH="228600" progId="Equation.DSMT4">
                  <p:embed/>
                </p:oleObj>
              </mc:Choice>
              <mc:Fallback>
                <p:oleObj name="Equation" r:id="rId9" imgW="393480" imgH="2286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13A637B2-F443-4BC1-B084-DD55B48D7C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238223" y="3760545"/>
                        <a:ext cx="505500" cy="310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1DC9967C-7DD9-42BC-BA43-7DB59093F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895657"/>
              </p:ext>
            </p:extLst>
          </p:nvPr>
        </p:nvGraphicFramePr>
        <p:xfrm>
          <a:off x="6858707" y="5715767"/>
          <a:ext cx="365635" cy="31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Equation" r:id="rId11" imgW="279360" imgH="228600" progId="Equation.DSMT4">
                  <p:embed/>
                </p:oleObj>
              </mc:Choice>
              <mc:Fallback>
                <p:oleObj name="Equation" r:id="rId11" imgW="279360" imgH="2286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AFA3FB78-65D5-4528-A78C-0515612949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58707" y="5715767"/>
                        <a:ext cx="365635" cy="31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47078D96-3542-4925-AB7F-4E5902A359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175059"/>
              </p:ext>
            </p:extLst>
          </p:nvPr>
        </p:nvGraphicFramePr>
        <p:xfrm>
          <a:off x="6940963" y="3108931"/>
          <a:ext cx="306267" cy="291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13" imgW="253800" imgH="228600" progId="Equation.DSMT4">
                  <p:embed/>
                </p:oleObj>
              </mc:Choice>
              <mc:Fallback>
                <p:oleObj name="Equation" r:id="rId13" imgW="253800" imgH="2286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35A7D43-43C4-40FF-B93E-702FFCA07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40963" y="3108931"/>
                        <a:ext cx="306267" cy="291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9C71148B-5B90-4EAD-9254-35D0DEB2F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282660"/>
              </p:ext>
            </p:extLst>
          </p:nvPr>
        </p:nvGraphicFramePr>
        <p:xfrm>
          <a:off x="8778825" y="4502965"/>
          <a:ext cx="433776" cy="30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15" imgW="342720" imgH="228600" progId="Equation.DSMT4">
                  <p:embed/>
                </p:oleObj>
              </mc:Choice>
              <mc:Fallback>
                <p:oleObj name="Equation" r:id="rId15" imgW="342720" imgH="2286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E80C0EE8-CE01-4E50-BBF5-748E46CFE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778825" y="4502965"/>
                        <a:ext cx="433776" cy="30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8F8DC077-F9C9-4166-95C6-9F34F7EC7E4B}"/>
              </a:ext>
            </a:extLst>
          </p:cNvPr>
          <p:cNvCxnSpPr>
            <a:cxnSpLocks/>
          </p:cNvCxnSpPr>
          <p:nvPr/>
        </p:nvCxnSpPr>
        <p:spPr>
          <a:xfrm flipV="1">
            <a:off x="10057561" y="5602698"/>
            <a:ext cx="681875" cy="169887"/>
          </a:xfrm>
          <a:prstGeom prst="bentConnector3">
            <a:avLst>
              <a:gd name="adj1" fmla="val 101203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CF8B3F2D-9825-4A87-8113-73055300D7BD}"/>
              </a:ext>
            </a:extLst>
          </p:cNvPr>
          <p:cNvSpPr/>
          <p:nvPr/>
        </p:nvSpPr>
        <p:spPr>
          <a:xfrm>
            <a:off x="10358289" y="5396766"/>
            <a:ext cx="49399" cy="94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0A52396-2434-4563-A3DD-5FCC71180362}"/>
              </a:ext>
            </a:extLst>
          </p:cNvPr>
          <p:cNvSpPr txBox="1"/>
          <p:nvPr/>
        </p:nvSpPr>
        <p:spPr>
          <a:xfrm>
            <a:off x="2463974" y="5749131"/>
            <a:ext cx="1854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Direction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Embedding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5" name="对象 74">
            <a:extLst>
              <a:ext uri="{FF2B5EF4-FFF2-40B4-BE49-F238E27FC236}">
                <a16:creationId xmlns:a16="http://schemas.microsoft.com/office/drawing/2014/main" id="{0F2827F9-C2E8-4F6F-8EEC-E05A103E0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174520"/>
              </p:ext>
            </p:extLst>
          </p:nvPr>
        </p:nvGraphicFramePr>
        <p:xfrm>
          <a:off x="3028081" y="5998075"/>
          <a:ext cx="752948" cy="24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17" imgW="583920" imgH="177480" progId="Equation.DSMT4">
                  <p:embed/>
                </p:oleObj>
              </mc:Choice>
              <mc:Fallback>
                <p:oleObj name="Equation" r:id="rId17" imgW="583920" imgH="177480" progId="Equation.DSMT4">
                  <p:embed/>
                  <p:pic>
                    <p:nvPicPr>
                      <p:cNvPr id="465" name="对象 464">
                        <a:extLst>
                          <a:ext uri="{FF2B5EF4-FFF2-40B4-BE49-F238E27FC236}">
                            <a16:creationId xmlns:a16="http://schemas.microsoft.com/office/drawing/2014/main" id="{2D269D0F-5B72-4786-B712-56651056B0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028081" y="5998075"/>
                        <a:ext cx="752948" cy="242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文本框 76">
            <a:extLst>
              <a:ext uri="{FF2B5EF4-FFF2-40B4-BE49-F238E27FC236}">
                <a16:creationId xmlns:a16="http://schemas.microsoft.com/office/drawing/2014/main" id="{037331D0-26EB-4E22-8783-9566EDB5B921}"/>
              </a:ext>
            </a:extLst>
          </p:cNvPr>
          <p:cNvSpPr txBox="1"/>
          <p:nvPr/>
        </p:nvSpPr>
        <p:spPr>
          <a:xfrm>
            <a:off x="8971010" y="5754407"/>
            <a:ext cx="1929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Complete Point Cloud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78" name="对象 77">
            <a:extLst>
              <a:ext uri="{FF2B5EF4-FFF2-40B4-BE49-F238E27FC236}">
                <a16:creationId xmlns:a16="http://schemas.microsoft.com/office/drawing/2014/main" id="{B69C6A91-DD86-497D-857B-2BBFFBD62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333222"/>
              </p:ext>
            </p:extLst>
          </p:nvPr>
        </p:nvGraphicFramePr>
        <p:xfrm>
          <a:off x="9631337" y="6015743"/>
          <a:ext cx="485503" cy="256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19" imgW="355320" imgH="177480" progId="Equation.DSMT4">
                  <p:embed/>
                </p:oleObj>
              </mc:Choice>
              <mc:Fallback>
                <p:oleObj name="Equation" r:id="rId19" imgW="355320" imgH="177480" progId="Equation.DSMT4">
                  <p:embed/>
                  <p:pic>
                    <p:nvPicPr>
                      <p:cNvPr id="160" name="对象 159">
                        <a:extLst>
                          <a:ext uri="{FF2B5EF4-FFF2-40B4-BE49-F238E27FC236}">
                            <a16:creationId xmlns:a16="http://schemas.microsoft.com/office/drawing/2014/main" id="{5B9B47E4-3E4E-4C04-8A7C-39EB67F51A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631337" y="6015743"/>
                        <a:ext cx="485503" cy="256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文本框 93">
            <a:extLst>
              <a:ext uri="{FF2B5EF4-FFF2-40B4-BE49-F238E27FC236}">
                <a16:creationId xmlns:a16="http://schemas.microsoft.com/office/drawing/2014/main" id="{734D7241-A7BD-4DF9-BD50-D9071EBD6B8B}"/>
              </a:ext>
            </a:extLst>
          </p:cNvPr>
          <p:cNvSpPr txBox="1"/>
          <p:nvPr/>
        </p:nvSpPr>
        <p:spPr>
          <a:xfrm>
            <a:off x="2550097" y="3071180"/>
            <a:ext cx="871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2FC323E-7A66-45A0-97AA-E51D2AC187B3}"/>
              </a:ext>
            </a:extLst>
          </p:cNvPr>
          <p:cNvSpPr/>
          <p:nvPr/>
        </p:nvSpPr>
        <p:spPr>
          <a:xfrm>
            <a:off x="10342798" y="4010325"/>
            <a:ext cx="49399" cy="94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BD1D55D6-EBE8-4E22-80CD-AEEFDB41FD03}"/>
              </a:ext>
            </a:extLst>
          </p:cNvPr>
          <p:cNvCxnSpPr>
            <a:cxnSpLocks/>
          </p:cNvCxnSpPr>
          <p:nvPr/>
        </p:nvCxnSpPr>
        <p:spPr>
          <a:xfrm rot="10800000">
            <a:off x="10001715" y="3536172"/>
            <a:ext cx="740712" cy="198317"/>
          </a:xfrm>
          <a:prstGeom prst="bentConnector3">
            <a:avLst>
              <a:gd name="adj1" fmla="val -1234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对象 98">
            <a:extLst>
              <a:ext uri="{FF2B5EF4-FFF2-40B4-BE49-F238E27FC236}">
                <a16:creationId xmlns:a16="http://schemas.microsoft.com/office/drawing/2014/main" id="{B1324009-6CBA-4FD7-AAE7-F5B00335D0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830842"/>
              </p:ext>
            </p:extLst>
          </p:nvPr>
        </p:nvGraphicFramePr>
        <p:xfrm>
          <a:off x="10841615" y="5735118"/>
          <a:ext cx="238904" cy="34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Equation" r:id="rId21" imgW="164880" imgH="228600" progId="Equation.DSMT4">
                  <p:embed/>
                </p:oleObj>
              </mc:Choice>
              <mc:Fallback>
                <p:oleObj name="Equation" r:id="rId21" imgW="16488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A4FE39D-B0EA-4A8F-815E-E4D04924D9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841615" y="5735118"/>
                        <a:ext cx="238904" cy="34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B6DC1090-1A09-4F45-8FF8-DA4E2B1E10B9}"/>
              </a:ext>
            </a:extLst>
          </p:cNvPr>
          <p:cNvSpPr/>
          <p:nvPr/>
        </p:nvSpPr>
        <p:spPr>
          <a:xfrm>
            <a:off x="10422645" y="4063670"/>
            <a:ext cx="226644" cy="144902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4CA984E5-621A-412A-A975-23F98D4834CE}"/>
              </a:ext>
            </a:extLst>
          </p:cNvPr>
          <p:cNvSpPr txBox="1"/>
          <p:nvPr/>
        </p:nvSpPr>
        <p:spPr>
          <a:xfrm>
            <a:off x="10341220" y="4189168"/>
            <a:ext cx="400110" cy="12716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DLO  Smooth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D46C13BB-03B8-4B2D-BEDF-895ECBE98D6E}"/>
              </a:ext>
            </a:extLst>
          </p:cNvPr>
          <p:cNvSpPr/>
          <p:nvPr/>
        </p:nvSpPr>
        <p:spPr>
          <a:xfrm>
            <a:off x="10860291" y="4067610"/>
            <a:ext cx="221084" cy="144507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919F235-0B0A-4E1A-97EB-ACB2A8886CE6}"/>
              </a:ext>
            </a:extLst>
          </p:cNvPr>
          <p:cNvSpPr txBox="1"/>
          <p:nvPr/>
        </p:nvSpPr>
        <p:spPr>
          <a:xfrm>
            <a:off x="10783296" y="4061470"/>
            <a:ext cx="400110" cy="14680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Elongated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Shape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34A36EF2-EDA3-40B7-B8C6-A497F32A041E}"/>
              </a:ext>
            </a:extLst>
          </p:cNvPr>
          <p:cNvSpPr/>
          <p:nvPr/>
        </p:nvSpPr>
        <p:spPr>
          <a:xfrm>
            <a:off x="10726639" y="5150379"/>
            <a:ext cx="49399" cy="94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7396A97E-80A3-4FBC-BD3E-F540122A9FD4}"/>
              </a:ext>
            </a:extLst>
          </p:cNvPr>
          <p:cNvCxnSpPr>
            <a:cxnSpLocks/>
          </p:cNvCxnSpPr>
          <p:nvPr/>
        </p:nvCxnSpPr>
        <p:spPr>
          <a:xfrm>
            <a:off x="4555240" y="4892972"/>
            <a:ext cx="4857979" cy="541275"/>
          </a:xfrm>
          <a:prstGeom prst="bentConnector3">
            <a:avLst>
              <a:gd name="adj1" fmla="val 7191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2B659772-131E-47BD-A485-36B085D33EA4}"/>
              </a:ext>
            </a:extLst>
          </p:cNvPr>
          <p:cNvSpPr/>
          <p:nvPr/>
        </p:nvSpPr>
        <p:spPr>
          <a:xfrm>
            <a:off x="4505841" y="4851089"/>
            <a:ext cx="49399" cy="94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F125193D-9B14-45FE-A137-977987E05310}"/>
              </a:ext>
            </a:extLst>
          </p:cNvPr>
          <p:cNvSpPr txBox="1"/>
          <p:nvPr/>
        </p:nvSpPr>
        <p:spPr>
          <a:xfrm>
            <a:off x="6548731" y="5167519"/>
            <a:ext cx="945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Resample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87DD48A2-038E-4183-9C8F-3C8FC5A10E05}"/>
              </a:ext>
            </a:extLst>
          </p:cNvPr>
          <p:cNvCxnSpPr>
            <a:cxnSpLocks/>
          </p:cNvCxnSpPr>
          <p:nvPr/>
        </p:nvCxnSpPr>
        <p:spPr>
          <a:xfrm flipH="1">
            <a:off x="8420865" y="4796395"/>
            <a:ext cx="104905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76E15CA8-0C26-434E-B55F-F78C883E4545}"/>
              </a:ext>
            </a:extLst>
          </p:cNvPr>
          <p:cNvSpPr/>
          <p:nvPr/>
        </p:nvSpPr>
        <p:spPr>
          <a:xfrm>
            <a:off x="10729811" y="4193585"/>
            <a:ext cx="49399" cy="94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graphicFrame>
        <p:nvGraphicFramePr>
          <p:cNvPr id="108" name="对象 107">
            <a:extLst>
              <a:ext uri="{FF2B5EF4-FFF2-40B4-BE49-F238E27FC236}">
                <a16:creationId xmlns:a16="http://schemas.microsoft.com/office/drawing/2014/main" id="{BEA497DA-AACB-4029-8810-6961B8B19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554773"/>
              </p:ext>
            </p:extLst>
          </p:nvPr>
        </p:nvGraphicFramePr>
        <p:xfrm>
          <a:off x="4243137" y="5897229"/>
          <a:ext cx="365635" cy="289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23" imgW="304560" imgH="228600" progId="Equation.DSMT4">
                  <p:embed/>
                </p:oleObj>
              </mc:Choice>
              <mc:Fallback>
                <p:oleObj name="Equation" r:id="rId23" imgW="304560" imgH="228600" progId="Equation.DSMT4">
                  <p:embed/>
                  <p:pic>
                    <p:nvPicPr>
                      <p:cNvPr id="509" name="对象 508">
                        <a:extLst>
                          <a:ext uri="{FF2B5EF4-FFF2-40B4-BE49-F238E27FC236}">
                            <a16:creationId xmlns:a16="http://schemas.microsoft.com/office/drawing/2014/main" id="{5B1E6CBC-9BEC-4B7B-99DC-3638FBC7E6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243137" y="5897229"/>
                        <a:ext cx="365635" cy="289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对象 108">
            <a:extLst>
              <a:ext uri="{FF2B5EF4-FFF2-40B4-BE49-F238E27FC236}">
                <a16:creationId xmlns:a16="http://schemas.microsoft.com/office/drawing/2014/main" id="{E15AFC9F-3B0B-4ABE-928C-AC54EEA201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477375"/>
              </p:ext>
            </p:extLst>
          </p:nvPr>
        </p:nvGraphicFramePr>
        <p:xfrm>
          <a:off x="4233641" y="5087438"/>
          <a:ext cx="426576" cy="289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25" imgW="355320" imgH="228600" progId="Equation.DSMT4">
                  <p:embed/>
                </p:oleObj>
              </mc:Choice>
              <mc:Fallback>
                <p:oleObj name="Equation" r:id="rId25" imgW="355320" imgH="228600" progId="Equation.DSMT4">
                  <p:embed/>
                  <p:pic>
                    <p:nvPicPr>
                      <p:cNvPr id="510" name="对象 509">
                        <a:extLst>
                          <a:ext uri="{FF2B5EF4-FFF2-40B4-BE49-F238E27FC236}">
                            <a16:creationId xmlns:a16="http://schemas.microsoft.com/office/drawing/2014/main" id="{BDD7AA2D-885D-426E-8810-EBF79B4CD4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233641" y="5087438"/>
                        <a:ext cx="426576" cy="289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对象 109">
            <a:extLst>
              <a:ext uri="{FF2B5EF4-FFF2-40B4-BE49-F238E27FC236}">
                <a16:creationId xmlns:a16="http://schemas.microsoft.com/office/drawing/2014/main" id="{691141BF-F20D-4339-80D5-6B2EFA480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719780"/>
              </p:ext>
            </p:extLst>
          </p:nvPr>
        </p:nvGraphicFramePr>
        <p:xfrm>
          <a:off x="4245857" y="4220920"/>
          <a:ext cx="320235" cy="29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27" imgW="266400" imgH="228600" progId="Equation.DSMT4">
                  <p:embed/>
                </p:oleObj>
              </mc:Choice>
              <mc:Fallback>
                <p:oleObj name="Equation" r:id="rId27" imgW="266400" imgH="228600" progId="Equation.DSMT4">
                  <p:embed/>
                  <p:pic>
                    <p:nvPicPr>
                      <p:cNvPr id="511" name="对象 510">
                        <a:extLst>
                          <a:ext uri="{FF2B5EF4-FFF2-40B4-BE49-F238E27FC236}">
                            <a16:creationId xmlns:a16="http://schemas.microsoft.com/office/drawing/2014/main" id="{437FFDC8-61D3-4389-B8CE-9E863FF6B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245857" y="4220920"/>
                        <a:ext cx="320235" cy="290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对象 110">
            <a:extLst>
              <a:ext uri="{FF2B5EF4-FFF2-40B4-BE49-F238E27FC236}">
                <a16:creationId xmlns:a16="http://schemas.microsoft.com/office/drawing/2014/main" id="{3CD3AA4B-7856-4569-A3F8-8CE6BC0EEF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579647"/>
              </p:ext>
            </p:extLst>
          </p:nvPr>
        </p:nvGraphicFramePr>
        <p:xfrm>
          <a:off x="6281476" y="3750029"/>
          <a:ext cx="163093" cy="21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Equation" r:id="rId29" imgW="114120" imgH="139680" progId="Equation.DSMT4">
                  <p:embed/>
                </p:oleObj>
              </mc:Choice>
              <mc:Fallback>
                <p:oleObj name="Equation" r:id="rId29" imgW="114120" imgH="139680" progId="Equation.DSMT4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id="{D02D1CE7-2DCC-4EBA-9093-EA9CC6881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281476" y="3750029"/>
                        <a:ext cx="163093" cy="210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对象 111">
            <a:extLst>
              <a:ext uri="{FF2B5EF4-FFF2-40B4-BE49-F238E27FC236}">
                <a16:creationId xmlns:a16="http://schemas.microsoft.com/office/drawing/2014/main" id="{C3A6484F-35C3-4AD5-B52D-717E73453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239799"/>
              </p:ext>
            </p:extLst>
          </p:nvPr>
        </p:nvGraphicFramePr>
        <p:xfrm>
          <a:off x="8120883" y="4257453"/>
          <a:ext cx="168051" cy="248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Equation" r:id="rId31" imgW="126720" imgH="177480" progId="Equation.DSMT4">
                  <p:embed/>
                </p:oleObj>
              </mc:Choice>
              <mc:Fallback>
                <p:oleObj name="Equation" r:id="rId31" imgW="126720" imgH="177480" progId="Equation.DSMT4">
                  <p:embed/>
                  <p:pic>
                    <p:nvPicPr>
                      <p:cNvPr id="66" name="对象 65">
                        <a:extLst>
                          <a:ext uri="{FF2B5EF4-FFF2-40B4-BE49-F238E27FC236}">
                            <a16:creationId xmlns:a16="http://schemas.microsoft.com/office/drawing/2014/main" id="{22605B5D-4FE5-47C2-AE0D-6D702C6F2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8120883" y="4257453"/>
                        <a:ext cx="168051" cy="248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对象 112">
            <a:extLst>
              <a:ext uri="{FF2B5EF4-FFF2-40B4-BE49-F238E27FC236}">
                <a16:creationId xmlns:a16="http://schemas.microsoft.com/office/drawing/2014/main" id="{175ACC06-F2BE-4C68-9829-2710DBE59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770594"/>
              </p:ext>
            </p:extLst>
          </p:nvPr>
        </p:nvGraphicFramePr>
        <p:xfrm>
          <a:off x="7830299" y="3721805"/>
          <a:ext cx="120987" cy="255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Equation" r:id="rId33" imgW="88560" imgH="177480" progId="Equation.DSMT4">
                  <p:embed/>
                </p:oleObj>
              </mc:Choice>
              <mc:Fallback>
                <p:oleObj name="Equation" r:id="rId33" imgW="88560" imgH="177480" progId="Equation.DSMT4">
                  <p:embed/>
                  <p:pic>
                    <p:nvPicPr>
                      <p:cNvPr id="67" name="对象 66">
                        <a:extLst>
                          <a:ext uri="{FF2B5EF4-FFF2-40B4-BE49-F238E27FC236}">
                            <a16:creationId xmlns:a16="http://schemas.microsoft.com/office/drawing/2014/main" id="{A7CF25A2-626A-4CC1-AD9D-213579D2EC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830299" y="3721805"/>
                        <a:ext cx="120987" cy="255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矩形 113">
            <a:extLst>
              <a:ext uri="{FF2B5EF4-FFF2-40B4-BE49-F238E27FC236}">
                <a16:creationId xmlns:a16="http://schemas.microsoft.com/office/drawing/2014/main" id="{9AAB0CFD-9430-4567-A454-A857B214950E}"/>
              </a:ext>
            </a:extLst>
          </p:cNvPr>
          <p:cNvSpPr/>
          <p:nvPr/>
        </p:nvSpPr>
        <p:spPr>
          <a:xfrm>
            <a:off x="10522958" y="5570745"/>
            <a:ext cx="49399" cy="94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FFA3547-AE98-4B20-B555-09442D03D0D0}"/>
              </a:ext>
            </a:extLst>
          </p:cNvPr>
          <p:cNvSpPr/>
          <p:nvPr/>
        </p:nvSpPr>
        <p:spPr>
          <a:xfrm>
            <a:off x="6940965" y="4615067"/>
            <a:ext cx="49399" cy="94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C17EAC20-5CC2-4CA7-B3F8-210F6998F897}"/>
              </a:ext>
            </a:extLst>
          </p:cNvPr>
          <p:cNvSpPr/>
          <p:nvPr/>
        </p:nvSpPr>
        <p:spPr>
          <a:xfrm>
            <a:off x="7518317" y="4609125"/>
            <a:ext cx="49399" cy="94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chemeClr val="tx1"/>
              </a:solidFill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8F6FA6C-A7E3-49F8-8DFB-95B7BA697872}"/>
              </a:ext>
            </a:extLst>
          </p:cNvPr>
          <p:cNvSpPr txBox="1"/>
          <p:nvPr/>
        </p:nvSpPr>
        <p:spPr>
          <a:xfrm>
            <a:off x="6901600" y="4141245"/>
            <a:ext cx="822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Update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18" name="对象 117">
            <a:extLst>
              <a:ext uri="{FF2B5EF4-FFF2-40B4-BE49-F238E27FC236}">
                <a16:creationId xmlns:a16="http://schemas.microsoft.com/office/drawing/2014/main" id="{1136F77A-000F-4C2B-8D72-BD661012B2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232549"/>
              </p:ext>
            </p:extLst>
          </p:nvPr>
        </p:nvGraphicFramePr>
        <p:xfrm>
          <a:off x="10740125" y="3757243"/>
          <a:ext cx="458215" cy="340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Equation" r:id="rId35" imgW="342720" imgH="241200" progId="Equation.DSMT4">
                  <p:embed/>
                </p:oleObj>
              </mc:Choice>
              <mc:Fallback>
                <p:oleObj name="Equation" r:id="rId35" imgW="342720" imgH="2412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A3175B89-9A54-421B-8157-6A91BDD75A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0740125" y="3757243"/>
                        <a:ext cx="458215" cy="340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A2C75F8-9F9F-4D8A-A48E-83BABBD9414B}"/>
              </a:ext>
            </a:extLst>
          </p:cNvPr>
          <p:cNvCxnSpPr>
            <a:cxnSpLocks/>
          </p:cNvCxnSpPr>
          <p:nvPr/>
        </p:nvCxnSpPr>
        <p:spPr>
          <a:xfrm flipV="1">
            <a:off x="8402305" y="4030065"/>
            <a:ext cx="253683" cy="190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矩形 204">
            <a:extLst>
              <a:ext uri="{FF2B5EF4-FFF2-40B4-BE49-F238E27FC236}">
                <a16:creationId xmlns:a16="http://schemas.microsoft.com/office/drawing/2014/main" id="{D4D727EC-06F6-4956-9781-62D513643113}"/>
              </a:ext>
            </a:extLst>
          </p:cNvPr>
          <p:cNvSpPr/>
          <p:nvPr/>
        </p:nvSpPr>
        <p:spPr>
          <a:xfrm>
            <a:off x="10232941" y="3784233"/>
            <a:ext cx="965399" cy="180458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schemeClr val="tx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282D6B5D-AFCE-47C4-A261-C71FEB71FBD2}"/>
              </a:ext>
            </a:extLst>
          </p:cNvPr>
          <p:cNvSpPr txBox="1"/>
          <p:nvPr/>
        </p:nvSpPr>
        <p:spPr>
          <a:xfrm>
            <a:off x="1150914" y="4492914"/>
            <a:ext cx="1556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Patchification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5942645-2260-42C1-BB0E-36ADB24A2CB9}"/>
              </a:ext>
            </a:extLst>
          </p:cNvPr>
          <p:cNvCxnSpPr>
            <a:cxnSpLocks/>
          </p:cNvCxnSpPr>
          <p:nvPr/>
        </p:nvCxnSpPr>
        <p:spPr>
          <a:xfrm flipV="1">
            <a:off x="1284401" y="4816386"/>
            <a:ext cx="1212022" cy="20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文本框 215">
            <a:extLst>
              <a:ext uri="{FF2B5EF4-FFF2-40B4-BE49-F238E27FC236}">
                <a16:creationId xmlns:a16="http://schemas.microsoft.com/office/drawing/2014/main" id="{A3D165EB-3B60-49C9-B5FF-15053CE447DD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2</a:t>
            </a:r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51184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C3734443-8AC7-473E-9AF5-49C1946DDB3D}"/>
              </a:ext>
            </a:extLst>
          </p:cNvPr>
          <p:cNvSpPr/>
          <p:nvPr/>
        </p:nvSpPr>
        <p:spPr>
          <a:xfrm>
            <a:off x="1570165" y="3189517"/>
            <a:ext cx="7657320" cy="3087408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schemeClr val="tx1"/>
              </a:solidFill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9443E00-91E7-4761-80BC-652413A33AF0}"/>
              </a:ext>
            </a:extLst>
          </p:cNvPr>
          <p:cNvCxnSpPr>
            <a:cxnSpLocks/>
          </p:cNvCxnSpPr>
          <p:nvPr/>
        </p:nvCxnSpPr>
        <p:spPr>
          <a:xfrm flipV="1">
            <a:off x="413620" y="4786382"/>
            <a:ext cx="1110379" cy="1180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E4D74BA9-AA4A-4352-B672-0748F917418E}"/>
              </a:ext>
            </a:extLst>
          </p:cNvPr>
          <p:cNvSpPr txBox="1"/>
          <p:nvPr/>
        </p:nvSpPr>
        <p:spPr>
          <a:xfrm>
            <a:off x="445619" y="4463605"/>
            <a:ext cx="1259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Clustering</a:t>
            </a:r>
            <a:endParaRPr lang="zh-CN" altLang="en-US" sz="1400" dirty="0"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2417CB0-F7F1-45A1-9204-36AA7F40B3AA}"/>
              </a:ext>
            </a:extLst>
          </p:cNvPr>
          <p:cNvSpPr txBox="1"/>
          <p:nvPr/>
        </p:nvSpPr>
        <p:spPr>
          <a:xfrm>
            <a:off x="3711105" y="4461988"/>
            <a:ext cx="759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Sorting</a:t>
            </a:r>
            <a:endParaRPr lang="zh-CN" altLang="en-US" sz="1400" dirty="0"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C01673F-ACD5-473D-8CDE-0A2FF7F143BC}"/>
              </a:ext>
            </a:extLst>
          </p:cNvPr>
          <p:cNvSpPr txBox="1"/>
          <p:nvPr/>
        </p:nvSpPr>
        <p:spPr>
          <a:xfrm>
            <a:off x="5990611" y="4466155"/>
            <a:ext cx="1444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B-Spline Fitting</a:t>
            </a:r>
            <a:endParaRPr lang="zh-CN" altLang="en-US" sz="1400" dirty="0"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 descr="图片包含 形状&#10;&#10;描述已自动生成">
            <a:extLst>
              <a:ext uri="{FF2B5EF4-FFF2-40B4-BE49-F238E27FC236}">
                <a16:creationId xmlns:a16="http://schemas.microsoft.com/office/drawing/2014/main" id="{6FE2A5FA-691D-4780-AAAD-97FCF2F55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7" t="6904" r="38295" b="7680"/>
          <a:stretch/>
        </p:blipFill>
        <p:spPr>
          <a:xfrm>
            <a:off x="2016818" y="3059366"/>
            <a:ext cx="1318431" cy="2774553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06EC5149-5369-4C03-BD56-A97D728C95C2}"/>
              </a:ext>
            </a:extLst>
          </p:cNvPr>
          <p:cNvSpPr txBox="1"/>
          <p:nvPr/>
        </p:nvSpPr>
        <p:spPr>
          <a:xfrm>
            <a:off x="1770375" y="5628884"/>
            <a:ext cx="2156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Unordered Key Points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4" name="对象 83">
            <a:extLst>
              <a:ext uri="{FF2B5EF4-FFF2-40B4-BE49-F238E27FC236}">
                <a16:creationId xmlns:a16="http://schemas.microsoft.com/office/drawing/2014/main" id="{01B0265C-1F22-436D-888F-64AA181D31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922791"/>
              </p:ext>
            </p:extLst>
          </p:nvPr>
        </p:nvGraphicFramePr>
        <p:xfrm>
          <a:off x="2373697" y="5935188"/>
          <a:ext cx="474699" cy="260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4" name="Equation" r:id="rId4" imgW="342720" imgH="177480" progId="Equation.DSMT4">
                  <p:embed/>
                </p:oleObj>
              </mc:Choice>
              <mc:Fallback>
                <p:oleObj name="Equation" r:id="rId4" imgW="342720" imgH="177480" progId="Equation.DSMT4">
                  <p:embed/>
                  <p:pic>
                    <p:nvPicPr>
                      <p:cNvPr id="84" name="对象 83">
                        <a:extLst>
                          <a:ext uri="{FF2B5EF4-FFF2-40B4-BE49-F238E27FC236}">
                            <a16:creationId xmlns:a16="http://schemas.microsoft.com/office/drawing/2014/main" id="{01B0265C-1F22-436D-888F-64AA181D31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73697" y="5935188"/>
                        <a:ext cx="474699" cy="260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图片 29" descr="图片包含 游戏机, 项链&#10;&#10;描述已自动生成">
            <a:extLst>
              <a:ext uri="{FF2B5EF4-FFF2-40B4-BE49-F238E27FC236}">
                <a16:creationId xmlns:a16="http://schemas.microsoft.com/office/drawing/2014/main" id="{5380AC0F-3269-470B-80C4-DE6600FD1B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1" t="6213" r="38211" b="8370"/>
          <a:stretch/>
        </p:blipFill>
        <p:spPr>
          <a:xfrm>
            <a:off x="4753074" y="3059366"/>
            <a:ext cx="1318431" cy="2774553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69B57CA3-D6C9-4C11-952A-0536AEF9ABA7}"/>
              </a:ext>
            </a:extLst>
          </p:cNvPr>
          <p:cNvSpPr txBox="1"/>
          <p:nvPr/>
        </p:nvSpPr>
        <p:spPr>
          <a:xfrm>
            <a:off x="4507383" y="5640987"/>
            <a:ext cx="1908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Ordered Key Points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6" name="对象 85">
            <a:extLst>
              <a:ext uri="{FF2B5EF4-FFF2-40B4-BE49-F238E27FC236}">
                <a16:creationId xmlns:a16="http://schemas.microsoft.com/office/drawing/2014/main" id="{6EE15357-45F0-4C11-8540-1ECCE36AC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038223"/>
              </p:ext>
            </p:extLst>
          </p:nvPr>
        </p:nvGraphicFramePr>
        <p:xfrm>
          <a:off x="5182818" y="5940067"/>
          <a:ext cx="465804" cy="255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" name="Equation" r:id="rId7" imgW="342720" imgH="177480" progId="Equation.DSMT4">
                  <p:embed/>
                </p:oleObj>
              </mc:Choice>
              <mc:Fallback>
                <p:oleObj name="Equation" r:id="rId7" imgW="342720" imgH="177480" progId="Equation.DSMT4">
                  <p:embed/>
                  <p:pic>
                    <p:nvPicPr>
                      <p:cNvPr id="86" name="对象 85">
                        <a:extLst>
                          <a:ext uri="{FF2B5EF4-FFF2-40B4-BE49-F238E27FC236}">
                            <a16:creationId xmlns:a16="http://schemas.microsoft.com/office/drawing/2014/main" id="{6EE15357-45F0-4C11-8540-1ECCE36ACF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82818" y="5940067"/>
                        <a:ext cx="465804" cy="255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图片包含 灯, 项链, 水, 风筝&#10;&#10;描述已自动生成">
            <a:extLst>
              <a:ext uri="{FF2B5EF4-FFF2-40B4-BE49-F238E27FC236}">
                <a16:creationId xmlns:a16="http://schemas.microsoft.com/office/drawing/2014/main" id="{44B926C3-B51F-4C7D-B5CD-1C7D7A5DAC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9" t="7628" r="38305" b="7407"/>
          <a:stretch/>
        </p:blipFill>
        <p:spPr>
          <a:xfrm>
            <a:off x="7766542" y="3059365"/>
            <a:ext cx="1318431" cy="2794435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33D4FC72-904F-408A-8F9D-C4511D3FE8E6}"/>
              </a:ext>
            </a:extLst>
          </p:cNvPr>
          <p:cNvSpPr txBox="1"/>
          <p:nvPr/>
        </p:nvSpPr>
        <p:spPr>
          <a:xfrm>
            <a:off x="7688526" y="5667780"/>
            <a:ext cx="1495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B-Spline Curve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8" name="对象 87">
            <a:extLst>
              <a:ext uri="{FF2B5EF4-FFF2-40B4-BE49-F238E27FC236}">
                <a16:creationId xmlns:a16="http://schemas.microsoft.com/office/drawing/2014/main" id="{94E181C3-8CC9-492A-A7C3-DCA83897D9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715276"/>
              </p:ext>
            </p:extLst>
          </p:nvPr>
        </p:nvGraphicFramePr>
        <p:xfrm>
          <a:off x="8170916" y="5931257"/>
          <a:ext cx="474697" cy="260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6" name="Equation" r:id="rId10" imgW="342720" imgH="177480" progId="Equation.DSMT4">
                  <p:embed/>
                </p:oleObj>
              </mc:Choice>
              <mc:Fallback>
                <p:oleObj name="Equation" r:id="rId10" imgW="342720" imgH="177480" progId="Equation.DSMT4">
                  <p:embed/>
                  <p:pic>
                    <p:nvPicPr>
                      <p:cNvPr id="88" name="对象 87">
                        <a:extLst>
                          <a:ext uri="{FF2B5EF4-FFF2-40B4-BE49-F238E27FC236}">
                            <a16:creationId xmlns:a16="http://schemas.microsoft.com/office/drawing/2014/main" id="{94E181C3-8CC9-492A-A7C3-DCA83897D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70916" y="5931257"/>
                        <a:ext cx="474697" cy="260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 descr="图片包含 图标&#10;&#10;描述已自动生成">
            <a:extLst>
              <a:ext uri="{FF2B5EF4-FFF2-40B4-BE49-F238E27FC236}">
                <a16:creationId xmlns:a16="http://schemas.microsoft.com/office/drawing/2014/main" id="{CA6B8A82-31F4-4684-8DD8-05E6AF24DE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2" t="6094" r="38430" b="8489"/>
          <a:stretch/>
        </p:blipFill>
        <p:spPr>
          <a:xfrm>
            <a:off x="10219499" y="3047117"/>
            <a:ext cx="1318431" cy="2774553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289C5629-E3AC-4B5E-81C8-29C6E5E38331}"/>
              </a:ext>
            </a:extLst>
          </p:cNvPr>
          <p:cNvSpPr txBox="1"/>
          <p:nvPr/>
        </p:nvSpPr>
        <p:spPr>
          <a:xfrm>
            <a:off x="9851830" y="5646439"/>
            <a:ext cx="2397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Reconstructed Key Points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1" name="对象 90">
            <a:extLst>
              <a:ext uri="{FF2B5EF4-FFF2-40B4-BE49-F238E27FC236}">
                <a16:creationId xmlns:a16="http://schemas.microsoft.com/office/drawing/2014/main" id="{3E43308F-9E0E-4AC0-89B0-6898577C8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98574"/>
              </p:ext>
            </p:extLst>
          </p:nvPr>
        </p:nvGraphicFramePr>
        <p:xfrm>
          <a:off x="10661681" y="5926791"/>
          <a:ext cx="534811" cy="255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7" name="Equation" r:id="rId13" imgW="393480" imgH="177480" progId="Equation.DSMT4">
                  <p:embed/>
                </p:oleObj>
              </mc:Choice>
              <mc:Fallback>
                <p:oleObj name="Equation" r:id="rId13" imgW="393480" imgH="177480" progId="Equation.DSMT4">
                  <p:embed/>
                  <p:pic>
                    <p:nvPicPr>
                      <p:cNvPr id="91" name="对象 90">
                        <a:extLst>
                          <a:ext uri="{FF2B5EF4-FFF2-40B4-BE49-F238E27FC236}">
                            <a16:creationId xmlns:a16="http://schemas.microsoft.com/office/drawing/2014/main" id="{3E43308F-9E0E-4AC0-89B0-6898577C8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61681" y="5926791"/>
                        <a:ext cx="534811" cy="255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792DE33A-149C-447D-A445-9F66D0F2ECB4}"/>
              </a:ext>
            </a:extLst>
          </p:cNvPr>
          <p:cNvCxnSpPr>
            <a:cxnSpLocks/>
          </p:cNvCxnSpPr>
          <p:nvPr/>
        </p:nvCxnSpPr>
        <p:spPr>
          <a:xfrm flipV="1">
            <a:off x="3280724" y="4798187"/>
            <a:ext cx="1552753" cy="989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8C01BB29-7CA9-47AB-873C-D8C419BF3F0E}"/>
              </a:ext>
            </a:extLst>
          </p:cNvPr>
          <p:cNvSpPr txBox="1"/>
          <p:nvPr/>
        </p:nvSpPr>
        <p:spPr>
          <a:xfrm>
            <a:off x="9234901" y="4478604"/>
            <a:ext cx="1284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Resampling</a:t>
            </a:r>
            <a:endParaRPr lang="zh-CN" altLang="en-US" sz="1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6B03AB6-3692-4BE0-A28B-933A3942F0B5}"/>
              </a:ext>
            </a:extLst>
          </p:cNvPr>
          <p:cNvSpPr txBox="1"/>
          <p:nvPr/>
        </p:nvSpPr>
        <p:spPr>
          <a:xfrm>
            <a:off x="1640961" y="3215341"/>
            <a:ext cx="331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</a:t>
            </a:r>
            <a:endParaRPr lang="zh-CN" altLang="en-US" sz="2400" dirty="0"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A8282E55-1BDE-455E-8AD5-E38C8CA85849}"/>
              </a:ext>
            </a:extLst>
          </p:cNvPr>
          <p:cNvSpPr txBox="1"/>
          <p:nvPr/>
        </p:nvSpPr>
        <p:spPr>
          <a:xfrm>
            <a:off x="283636" y="1142058"/>
            <a:ext cx="12486187" cy="1512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Self-supervised DLO occlusion single-frame reconstruction framework: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Self-supervised DLO Point Cloud Completion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Ordered Key Points Generation</a:t>
            </a:r>
          </a:p>
        </p:txBody>
      </p: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21EABE65-C1BE-4C59-8258-6EC3CB86FD03}"/>
              </a:ext>
            </a:extLst>
          </p:cNvPr>
          <p:cNvCxnSpPr>
            <a:cxnSpLocks/>
          </p:cNvCxnSpPr>
          <p:nvPr/>
        </p:nvCxnSpPr>
        <p:spPr>
          <a:xfrm>
            <a:off x="5948521" y="4798187"/>
            <a:ext cx="154516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87691A3C-7E45-4B35-B46A-4A9DFD994605}"/>
              </a:ext>
            </a:extLst>
          </p:cNvPr>
          <p:cNvCxnSpPr>
            <a:cxnSpLocks/>
          </p:cNvCxnSpPr>
          <p:nvPr/>
        </p:nvCxnSpPr>
        <p:spPr>
          <a:xfrm>
            <a:off x="9234902" y="4802256"/>
            <a:ext cx="115115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本框 178">
            <a:extLst>
              <a:ext uri="{FF2B5EF4-FFF2-40B4-BE49-F238E27FC236}">
                <a16:creationId xmlns:a16="http://schemas.microsoft.com/office/drawing/2014/main" id="{A013EB21-6069-4910-BDCF-4487A14A697C}"/>
              </a:ext>
            </a:extLst>
          </p:cNvPr>
          <p:cNvSpPr txBox="1"/>
          <p:nvPr/>
        </p:nvSpPr>
        <p:spPr>
          <a:xfrm>
            <a:off x="4730913" y="254549"/>
            <a:ext cx="2762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zh-CN" altLang="en-US" sz="3600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97295ACE-6B08-40B0-AC10-4BB809EE9217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3</a:t>
            </a:r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3926756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178">
            <a:extLst>
              <a:ext uri="{FF2B5EF4-FFF2-40B4-BE49-F238E27FC236}">
                <a16:creationId xmlns:a16="http://schemas.microsoft.com/office/drawing/2014/main" id="{A013EB21-6069-4910-BDCF-4487A14A697C}"/>
              </a:ext>
            </a:extLst>
          </p:cNvPr>
          <p:cNvSpPr txBox="1"/>
          <p:nvPr/>
        </p:nvSpPr>
        <p:spPr>
          <a:xfrm>
            <a:off x="4697763" y="279677"/>
            <a:ext cx="280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Innovations</a:t>
            </a:r>
            <a:endParaRPr lang="zh-CN" altLang="en-US" sz="3600" dirty="0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A019D13E-FE74-4174-B5B8-B32D871CFE7D}"/>
              </a:ext>
            </a:extLst>
          </p:cNvPr>
          <p:cNvGrpSpPr/>
          <p:nvPr/>
        </p:nvGrpSpPr>
        <p:grpSpPr>
          <a:xfrm>
            <a:off x="526163" y="2079294"/>
            <a:ext cx="4942823" cy="2985221"/>
            <a:chOff x="522457" y="2167766"/>
            <a:chExt cx="4942823" cy="298522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522993A-4927-4208-88A7-30AD35AC73DA}"/>
                </a:ext>
              </a:extLst>
            </p:cNvPr>
            <p:cNvSpPr/>
            <p:nvPr/>
          </p:nvSpPr>
          <p:spPr>
            <a:xfrm>
              <a:off x="2392899" y="2934966"/>
              <a:ext cx="370268" cy="333876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DA38699-7CC9-442D-BD1E-AC251728717A}"/>
                </a:ext>
              </a:extLst>
            </p:cNvPr>
            <p:cNvSpPr/>
            <p:nvPr/>
          </p:nvSpPr>
          <p:spPr>
            <a:xfrm>
              <a:off x="2392899" y="3522396"/>
              <a:ext cx="370268" cy="33827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17C567D-B338-4DE6-9F02-8C6FC3203246}"/>
                </a:ext>
              </a:extLst>
            </p:cNvPr>
            <p:cNvSpPr/>
            <p:nvPr/>
          </p:nvSpPr>
          <p:spPr>
            <a:xfrm>
              <a:off x="2392899" y="4099689"/>
              <a:ext cx="370268" cy="33827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5A74992-F4A4-4A1C-8160-BC162ED3A0A3}"/>
                </a:ext>
              </a:extLst>
            </p:cNvPr>
            <p:cNvSpPr/>
            <p:nvPr/>
          </p:nvSpPr>
          <p:spPr>
            <a:xfrm>
              <a:off x="2392899" y="4676886"/>
              <a:ext cx="370268" cy="338271"/>
            </a:xfrm>
            <a:prstGeom prst="rect">
              <a:avLst/>
            </a:prstGeom>
            <a:solidFill>
              <a:srgbClr val="CCCCFF">
                <a:alpha val="6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236971B-F498-47C6-822C-A43B8227A25E}"/>
                </a:ext>
              </a:extLst>
            </p:cNvPr>
            <p:cNvCxnSpPr>
              <a:cxnSpLocks/>
              <a:stCxn id="114" idx="3"/>
              <a:endCxn id="120" idx="2"/>
            </p:cNvCxnSpPr>
            <p:nvPr/>
          </p:nvCxnSpPr>
          <p:spPr>
            <a:xfrm>
              <a:off x="3251360" y="3099969"/>
              <a:ext cx="264940" cy="193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21901914-2536-4461-9CD8-128199AA89D6}"/>
                </a:ext>
              </a:extLst>
            </p:cNvPr>
            <p:cNvCxnSpPr>
              <a:cxnSpLocks/>
              <a:stCxn id="78" idx="3"/>
              <a:endCxn id="33" idx="1"/>
            </p:cNvCxnSpPr>
            <p:nvPr/>
          </p:nvCxnSpPr>
          <p:spPr>
            <a:xfrm flipV="1">
              <a:off x="1581374" y="3691533"/>
              <a:ext cx="811525" cy="334287"/>
            </a:xfrm>
            <a:prstGeom prst="bentConnector3">
              <a:avLst>
                <a:gd name="adj1" fmla="val 383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B844FC0C-36BE-4558-8D23-BF2145A195BF}"/>
                </a:ext>
              </a:extLst>
            </p:cNvPr>
            <p:cNvCxnSpPr>
              <a:cxnSpLocks/>
              <a:stCxn id="78" idx="3"/>
              <a:endCxn id="32" idx="1"/>
            </p:cNvCxnSpPr>
            <p:nvPr/>
          </p:nvCxnSpPr>
          <p:spPr>
            <a:xfrm flipV="1">
              <a:off x="1581374" y="3101904"/>
              <a:ext cx="811525" cy="923916"/>
            </a:xfrm>
            <a:prstGeom prst="bentConnector3">
              <a:avLst>
                <a:gd name="adj1" fmla="val 38308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8AD3EBBA-5C8E-4744-8206-B82F760B4C07}"/>
                </a:ext>
              </a:extLst>
            </p:cNvPr>
            <p:cNvCxnSpPr>
              <a:cxnSpLocks/>
              <a:stCxn id="78" idx="3"/>
              <a:endCxn id="34" idx="1"/>
            </p:cNvCxnSpPr>
            <p:nvPr/>
          </p:nvCxnSpPr>
          <p:spPr>
            <a:xfrm>
              <a:off x="1581374" y="4025820"/>
              <a:ext cx="811525" cy="243006"/>
            </a:xfrm>
            <a:prstGeom prst="bentConnector3">
              <a:avLst>
                <a:gd name="adj1" fmla="val 38217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AC58F380-219A-4686-92E6-B0A97913AA0A}"/>
                </a:ext>
              </a:extLst>
            </p:cNvPr>
            <p:cNvCxnSpPr>
              <a:cxnSpLocks/>
              <a:stCxn id="78" idx="3"/>
              <a:endCxn id="35" idx="1"/>
            </p:cNvCxnSpPr>
            <p:nvPr/>
          </p:nvCxnSpPr>
          <p:spPr>
            <a:xfrm>
              <a:off x="1581374" y="4025820"/>
              <a:ext cx="811525" cy="820203"/>
            </a:xfrm>
            <a:prstGeom prst="bentConnector3">
              <a:avLst>
                <a:gd name="adj1" fmla="val 38217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" name="对象 40">
              <a:extLst>
                <a:ext uri="{FF2B5EF4-FFF2-40B4-BE49-F238E27FC236}">
                  <a16:creationId xmlns:a16="http://schemas.microsoft.com/office/drawing/2014/main" id="{7E6CEB3D-18FA-47FC-BDE6-CF45AA6B6E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7817775"/>
                </p:ext>
              </p:extLst>
            </p:nvPr>
          </p:nvGraphicFramePr>
          <p:xfrm>
            <a:off x="2464309" y="2935970"/>
            <a:ext cx="227447" cy="311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2" name="Equation" r:id="rId3" imgW="152280" imgH="203040" progId="Equation.DSMT4">
                    <p:embed/>
                  </p:oleObj>
                </mc:Choice>
                <mc:Fallback>
                  <p:oleObj name="Equation" r:id="rId3" imgW="152280" imgH="20304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D837384A-480B-480B-8380-B8D6EA759A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464309" y="2935970"/>
                          <a:ext cx="227447" cy="3112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43D248E3-B3EF-4B1A-97E5-009316C9727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1355247"/>
                </p:ext>
              </p:extLst>
            </p:nvPr>
          </p:nvGraphicFramePr>
          <p:xfrm>
            <a:off x="2525931" y="3571904"/>
            <a:ext cx="121857" cy="232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3" name="Equation" r:id="rId5" imgW="88560" imgH="164880" progId="Equation.DSMT4">
                    <p:embed/>
                  </p:oleObj>
                </mc:Choice>
                <mc:Fallback>
                  <p:oleObj name="Equation" r:id="rId5" imgW="88560" imgH="164880" progId="Equation.DSMT4">
                    <p:embed/>
                    <p:pic>
                      <p:nvPicPr>
                        <p:cNvPr id="20" name="对象 19">
                          <a:extLst>
                            <a:ext uri="{FF2B5EF4-FFF2-40B4-BE49-F238E27FC236}">
                              <a16:creationId xmlns:a16="http://schemas.microsoft.com/office/drawing/2014/main" id="{D28DB1F7-EBDD-45FD-A732-4802F84D4B2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25931" y="3571904"/>
                          <a:ext cx="121857" cy="232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对象 42">
              <a:extLst>
                <a:ext uri="{FF2B5EF4-FFF2-40B4-BE49-F238E27FC236}">
                  <a16:creationId xmlns:a16="http://schemas.microsoft.com/office/drawing/2014/main" id="{3CF09555-66DF-4250-8F0D-8F766607638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0449047"/>
                </p:ext>
              </p:extLst>
            </p:nvPr>
          </p:nvGraphicFramePr>
          <p:xfrm>
            <a:off x="2520630" y="4183102"/>
            <a:ext cx="148254" cy="185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4" name="Equation" r:id="rId7" imgW="114120" imgH="139680" progId="Equation.DSMT4">
                    <p:embed/>
                  </p:oleObj>
                </mc:Choice>
                <mc:Fallback>
                  <p:oleObj name="Equation" r:id="rId7" imgW="114120" imgH="139680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33072FF0-CB3B-4FF5-A970-5DD2DE7A720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520630" y="4183102"/>
                          <a:ext cx="148254" cy="1859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546DAE48-ED19-4354-9515-47002BD4B13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1954068"/>
                </p:ext>
              </p:extLst>
            </p:nvPr>
          </p:nvGraphicFramePr>
          <p:xfrm>
            <a:off x="2511319" y="4759705"/>
            <a:ext cx="168306" cy="1900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5" name="Equation" r:id="rId9" imgW="126720" imgH="139680" progId="Equation.DSMT4">
                    <p:embed/>
                  </p:oleObj>
                </mc:Choice>
                <mc:Fallback>
                  <p:oleObj name="Equation" r:id="rId9" imgW="126720" imgH="13968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FB4FDB89-F8CB-44AE-8FCA-2D32AFD1492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11319" y="4759705"/>
                          <a:ext cx="168306" cy="1900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387A9F99-9A01-4FFA-9143-58ED0336EA6B}"/>
                </a:ext>
              </a:extLst>
            </p:cNvPr>
            <p:cNvGrpSpPr/>
            <p:nvPr/>
          </p:nvGrpSpPr>
          <p:grpSpPr>
            <a:xfrm>
              <a:off x="3516301" y="3009078"/>
              <a:ext cx="176453" cy="185650"/>
              <a:chOff x="4799309" y="1627763"/>
              <a:chExt cx="151156" cy="154940"/>
            </a:xfrm>
          </p:grpSpPr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1DE517EB-D729-40DD-81B6-C4867F1E33D8}"/>
                  </a:ext>
                </a:extLst>
              </p:cNvPr>
              <p:cNvSpPr/>
              <p:nvPr/>
            </p:nvSpPr>
            <p:spPr>
              <a:xfrm>
                <a:off x="4799309" y="1627763"/>
                <a:ext cx="151156" cy="1549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1C0A2334-5B7A-42D6-A5F5-920405C638F2}"/>
                  </a:ext>
                </a:extLst>
              </p:cNvPr>
              <p:cNvSpPr/>
              <p:nvPr/>
            </p:nvSpPr>
            <p:spPr>
              <a:xfrm>
                <a:off x="4832794" y="1668513"/>
                <a:ext cx="79200" cy="79200"/>
              </a:xfrm>
              <a:custGeom>
                <a:avLst/>
                <a:gdLst>
                  <a:gd name="T0" fmla="*/ 39 w 1248"/>
                  <a:gd name="T1" fmla="*/ 1186 h 1215"/>
                  <a:gd name="T2" fmla="*/ 107 w 1248"/>
                  <a:gd name="T3" fmla="*/ 1215 h 1215"/>
                  <a:gd name="T4" fmla="*/ 176 w 1248"/>
                  <a:gd name="T5" fmla="*/ 1186 h 1215"/>
                  <a:gd name="T6" fmla="*/ 624 w 1248"/>
                  <a:gd name="T7" fmla="*/ 739 h 1215"/>
                  <a:gd name="T8" fmla="*/ 1072 w 1248"/>
                  <a:gd name="T9" fmla="*/ 1186 h 1215"/>
                  <a:gd name="T10" fmla="*/ 1141 w 1248"/>
                  <a:gd name="T11" fmla="*/ 1215 h 1215"/>
                  <a:gd name="T12" fmla="*/ 1210 w 1248"/>
                  <a:gd name="T13" fmla="*/ 1186 h 1215"/>
                  <a:gd name="T14" fmla="*/ 1210 w 1248"/>
                  <a:gd name="T15" fmla="*/ 1049 h 1215"/>
                  <a:gd name="T16" fmla="*/ 762 w 1248"/>
                  <a:gd name="T17" fmla="*/ 601 h 1215"/>
                  <a:gd name="T18" fmla="*/ 1187 w 1248"/>
                  <a:gd name="T19" fmla="*/ 176 h 1215"/>
                  <a:gd name="T20" fmla="*/ 1187 w 1248"/>
                  <a:gd name="T21" fmla="*/ 38 h 1215"/>
                  <a:gd name="T22" fmla="*/ 1049 w 1248"/>
                  <a:gd name="T23" fmla="*/ 38 h 1215"/>
                  <a:gd name="T24" fmla="*/ 624 w 1248"/>
                  <a:gd name="T25" fmla="*/ 463 h 1215"/>
                  <a:gd name="T26" fmla="*/ 199 w 1248"/>
                  <a:gd name="T27" fmla="*/ 38 h 1215"/>
                  <a:gd name="T28" fmla="*/ 62 w 1248"/>
                  <a:gd name="T29" fmla="*/ 38 h 1215"/>
                  <a:gd name="T30" fmla="*/ 62 w 1248"/>
                  <a:gd name="T31" fmla="*/ 176 h 1215"/>
                  <a:gd name="T32" fmla="*/ 486 w 1248"/>
                  <a:gd name="T33" fmla="*/ 601 h 1215"/>
                  <a:gd name="T34" fmla="*/ 39 w 1248"/>
                  <a:gd name="T35" fmla="*/ 1049 h 1215"/>
                  <a:gd name="T36" fmla="*/ 39 w 1248"/>
                  <a:gd name="T37" fmla="*/ 1186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8" h="1215">
                    <a:moveTo>
                      <a:pt x="39" y="1186"/>
                    </a:moveTo>
                    <a:cubicBezTo>
                      <a:pt x="58" y="1205"/>
                      <a:pt x="83" y="1215"/>
                      <a:pt x="107" y="1215"/>
                    </a:cubicBezTo>
                    <a:cubicBezTo>
                      <a:pt x="132" y="1215"/>
                      <a:pt x="157" y="1205"/>
                      <a:pt x="176" y="1186"/>
                    </a:cubicBezTo>
                    <a:lnTo>
                      <a:pt x="624" y="739"/>
                    </a:lnTo>
                    <a:lnTo>
                      <a:pt x="1072" y="1186"/>
                    </a:lnTo>
                    <a:cubicBezTo>
                      <a:pt x="1091" y="1205"/>
                      <a:pt x="1116" y="1215"/>
                      <a:pt x="1141" y="1215"/>
                    </a:cubicBezTo>
                    <a:cubicBezTo>
                      <a:pt x="1166" y="1215"/>
                      <a:pt x="1191" y="1205"/>
                      <a:pt x="1210" y="1186"/>
                    </a:cubicBezTo>
                    <a:cubicBezTo>
                      <a:pt x="1248" y="1148"/>
                      <a:pt x="1248" y="1087"/>
                      <a:pt x="1210" y="1049"/>
                    </a:cubicBezTo>
                    <a:lnTo>
                      <a:pt x="762" y="601"/>
                    </a:lnTo>
                    <a:lnTo>
                      <a:pt x="1187" y="176"/>
                    </a:lnTo>
                    <a:cubicBezTo>
                      <a:pt x="1225" y="138"/>
                      <a:pt x="1225" y="76"/>
                      <a:pt x="1187" y="38"/>
                    </a:cubicBezTo>
                    <a:cubicBezTo>
                      <a:pt x="1149" y="0"/>
                      <a:pt x="1087" y="0"/>
                      <a:pt x="1049" y="38"/>
                    </a:cubicBezTo>
                    <a:lnTo>
                      <a:pt x="624" y="463"/>
                    </a:lnTo>
                    <a:lnTo>
                      <a:pt x="199" y="38"/>
                    </a:lnTo>
                    <a:cubicBezTo>
                      <a:pt x="161" y="0"/>
                      <a:pt x="100" y="0"/>
                      <a:pt x="62" y="38"/>
                    </a:cubicBezTo>
                    <a:cubicBezTo>
                      <a:pt x="23" y="76"/>
                      <a:pt x="23" y="138"/>
                      <a:pt x="62" y="176"/>
                    </a:cubicBezTo>
                    <a:lnTo>
                      <a:pt x="486" y="601"/>
                    </a:lnTo>
                    <a:lnTo>
                      <a:pt x="39" y="1049"/>
                    </a:lnTo>
                    <a:cubicBezTo>
                      <a:pt x="0" y="1087"/>
                      <a:pt x="0" y="1148"/>
                      <a:pt x="39" y="118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73B1C09D-F093-48FD-A008-F2BE9815424F}"/>
                </a:ext>
              </a:extLst>
            </p:cNvPr>
            <p:cNvCxnSpPr>
              <a:cxnSpLocks/>
              <a:stCxn id="112" idx="3"/>
              <a:endCxn id="118" idx="2"/>
            </p:cNvCxnSpPr>
            <p:nvPr/>
          </p:nvCxnSpPr>
          <p:spPr>
            <a:xfrm>
              <a:off x="3245751" y="3694211"/>
              <a:ext cx="291256" cy="193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57794A2-0645-4CA2-A955-E344D335AF33}"/>
                </a:ext>
              </a:extLst>
            </p:cNvPr>
            <p:cNvGrpSpPr/>
            <p:nvPr/>
          </p:nvGrpSpPr>
          <p:grpSpPr>
            <a:xfrm>
              <a:off x="3537007" y="3603320"/>
              <a:ext cx="176453" cy="185650"/>
              <a:chOff x="4808178" y="2123706"/>
              <a:chExt cx="151156" cy="154940"/>
            </a:xfrm>
          </p:grpSpPr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A2F33EDB-C7DE-4FD2-B931-12C86892EA51}"/>
                  </a:ext>
                </a:extLst>
              </p:cNvPr>
              <p:cNvSpPr/>
              <p:nvPr/>
            </p:nvSpPr>
            <p:spPr>
              <a:xfrm>
                <a:off x="4808178" y="2123706"/>
                <a:ext cx="151156" cy="1549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FB85E495-DAF3-4655-9504-D496370570EA}"/>
                  </a:ext>
                </a:extLst>
              </p:cNvPr>
              <p:cNvSpPr/>
              <p:nvPr/>
            </p:nvSpPr>
            <p:spPr>
              <a:xfrm>
                <a:off x="4842964" y="2169154"/>
                <a:ext cx="79200" cy="79200"/>
              </a:xfrm>
              <a:custGeom>
                <a:avLst/>
                <a:gdLst>
                  <a:gd name="T0" fmla="*/ 39 w 1248"/>
                  <a:gd name="T1" fmla="*/ 1186 h 1215"/>
                  <a:gd name="T2" fmla="*/ 107 w 1248"/>
                  <a:gd name="T3" fmla="*/ 1215 h 1215"/>
                  <a:gd name="T4" fmla="*/ 176 w 1248"/>
                  <a:gd name="T5" fmla="*/ 1186 h 1215"/>
                  <a:gd name="T6" fmla="*/ 624 w 1248"/>
                  <a:gd name="T7" fmla="*/ 739 h 1215"/>
                  <a:gd name="T8" fmla="*/ 1072 w 1248"/>
                  <a:gd name="T9" fmla="*/ 1186 h 1215"/>
                  <a:gd name="T10" fmla="*/ 1141 w 1248"/>
                  <a:gd name="T11" fmla="*/ 1215 h 1215"/>
                  <a:gd name="T12" fmla="*/ 1210 w 1248"/>
                  <a:gd name="T13" fmla="*/ 1186 h 1215"/>
                  <a:gd name="T14" fmla="*/ 1210 w 1248"/>
                  <a:gd name="T15" fmla="*/ 1049 h 1215"/>
                  <a:gd name="T16" fmla="*/ 762 w 1248"/>
                  <a:gd name="T17" fmla="*/ 601 h 1215"/>
                  <a:gd name="T18" fmla="*/ 1187 w 1248"/>
                  <a:gd name="T19" fmla="*/ 176 h 1215"/>
                  <a:gd name="T20" fmla="*/ 1187 w 1248"/>
                  <a:gd name="T21" fmla="*/ 38 h 1215"/>
                  <a:gd name="T22" fmla="*/ 1049 w 1248"/>
                  <a:gd name="T23" fmla="*/ 38 h 1215"/>
                  <a:gd name="T24" fmla="*/ 624 w 1248"/>
                  <a:gd name="T25" fmla="*/ 463 h 1215"/>
                  <a:gd name="T26" fmla="*/ 199 w 1248"/>
                  <a:gd name="T27" fmla="*/ 38 h 1215"/>
                  <a:gd name="T28" fmla="*/ 62 w 1248"/>
                  <a:gd name="T29" fmla="*/ 38 h 1215"/>
                  <a:gd name="T30" fmla="*/ 62 w 1248"/>
                  <a:gd name="T31" fmla="*/ 176 h 1215"/>
                  <a:gd name="T32" fmla="*/ 486 w 1248"/>
                  <a:gd name="T33" fmla="*/ 601 h 1215"/>
                  <a:gd name="T34" fmla="*/ 39 w 1248"/>
                  <a:gd name="T35" fmla="*/ 1049 h 1215"/>
                  <a:gd name="T36" fmla="*/ 39 w 1248"/>
                  <a:gd name="T37" fmla="*/ 1186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8" h="1215">
                    <a:moveTo>
                      <a:pt x="39" y="1186"/>
                    </a:moveTo>
                    <a:cubicBezTo>
                      <a:pt x="58" y="1205"/>
                      <a:pt x="83" y="1215"/>
                      <a:pt x="107" y="1215"/>
                    </a:cubicBezTo>
                    <a:cubicBezTo>
                      <a:pt x="132" y="1215"/>
                      <a:pt x="157" y="1205"/>
                      <a:pt x="176" y="1186"/>
                    </a:cubicBezTo>
                    <a:lnTo>
                      <a:pt x="624" y="739"/>
                    </a:lnTo>
                    <a:lnTo>
                      <a:pt x="1072" y="1186"/>
                    </a:lnTo>
                    <a:cubicBezTo>
                      <a:pt x="1091" y="1205"/>
                      <a:pt x="1116" y="1215"/>
                      <a:pt x="1141" y="1215"/>
                    </a:cubicBezTo>
                    <a:cubicBezTo>
                      <a:pt x="1166" y="1215"/>
                      <a:pt x="1191" y="1205"/>
                      <a:pt x="1210" y="1186"/>
                    </a:cubicBezTo>
                    <a:cubicBezTo>
                      <a:pt x="1248" y="1148"/>
                      <a:pt x="1248" y="1087"/>
                      <a:pt x="1210" y="1049"/>
                    </a:cubicBezTo>
                    <a:lnTo>
                      <a:pt x="762" y="601"/>
                    </a:lnTo>
                    <a:lnTo>
                      <a:pt x="1187" y="176"/>
                    </a:lnTo>
                    <a:cubicBezTo>
                      <a:pt x="1225" y="138"/>
                      <a:pt x="1225" y="76"/>
                      <a:pt x="1187" y="38"/>
                    </a:cubicBezTo>
                    <a:cubicBezTo>
                      <a:pt x="1149" y="0"/>
                      <a:pt x="1087" y="0"/>
                      <a:pt x="1049" y="38"/>
                    </a:cubicBezTo>
                    <a:lnTo>
                      <a:pt x="624" y="463"/>
                    </a:lnTo>
                    <a:lnTo>
                      <a:pt x="199" y="38"/>
                    </a:lnTo>
                    <a:cubicBezTo>
                      <a:pt x="161" y="0"/>
                      <a:pt x="100" y="0"/>
                      <a:pt x="62" y="38"/>
                    </a:cubicBezTo>
                    <a:cubicBezTo>
                      <a:pt x="23" y="76"/>
                      <a:pt x="23" y="138"/>
                      <a:pt x="62" y="176"/>
                    </a:cubicBezTo>
                    <a:lnTo>
                      <a:pt x="486" y="601"/>
                    </a:lnTo>
                    <a:lnTo>
                      <a:pt x="39" y="1049"/>
                    </a:lnTo>
                    <a:cubicBezTo>
                      <a:pt x="0" y="1087"/>
                      <a:pt x="0" y="1148"/>
                      <a:pt x="39" y="118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C2B28D63-03B9-46AB-A81D-1356F835483F}"/>
                </a:ext>
              </a:extLst>
            </p:cNvPr>
            <p:cNvCxnSpPr>
              <a:cxnSpLocks/>
              <a:stCxn id="110" idx="3"/>
              <a:endCxn id="118" idx="4"/>
            </p:cNvCxnSpPr>
            <p:nvPr/>
          </p:nvCxnSpPr>
          <p:spPr>
            <a:xfrm flipV="1">
              <a:off x="3331728" y="3788970"/>
              <a:ext cx="293505" cy="479855"/>
            </a:xfrm>
            <a:prstGeom prst="bentConnector2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802872CD-F9B4-4851-AC88-2375E5FF9B22}"/>
                </a:ext>
              </a:extLst>
            </p:cNvPr>
            <p:cNvGrpSpPr/>
            <p:nvPr/>
          </p:nvGrpSpPr>
          <p:grpSpPr>
            <a:xfrm>
              <a:off x="4044910" y="3603320"/>
              <a:ext cx="176453" cy="185650"/>
              <a:chOff x="5238686" y="2123706"/>
              <a:chExt cx="151156" cy="154940"/>
            </a:xfrm>
          </p:grpSpPr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E89E9DF0-BE17-437A-8377-84DC2BD2377E}"/>
                  </a:ext>
                </a:extLst>
              </p:cNvPr>
              <p:cNvSpPr/>
              <p:nvPr/>
            </p:nvSpPr>
            <p:spPr>
              <a:xfrm>
                <a:off x="5238686" y="2123706"/>
                <a:ext cx="151156" cy="1549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078687A4-1B66-4816-A7DB-0252F6837205}"/>
                  </a:ext>
                </a:extLst>
              </p:cNvPr>
              <p:cNvSpPr/>
              <p:nvPr/>
            </p:nvSpPr>
            <p:spPr>
              <a:xfrm rot="2647351">
                <a:off x="5274664" y="2162001"/>
                <a:ext cx="79200" cy="79200"/>
              </a:xfrm>
              <a:custGeom>
                <a:avLst/>
                <a:gdLst>
                  <a:gd name="T0" fmla="*/ 39 w 1248"/>
                  <a:gd name="T1" fmla="*/ 1186 h 1215"/>
                  <a:gd name="T2" fmla="*/ 107 w 1248"/>
                  <a:gd name="T3" fmla="*/ 1215 h 1215"/>
                  <a:gd name="T4" fmla="*/ 176 w 1248"/>
                  <a:gd name="T5" fmla="*/ 1186 h 1215"/>
                  <a:gd name="T6" fmla="*/ 624 w 1248"/>
                  <a:gd name="T7" fmla="*/ 739 h 1215"/>
                  <a:gd name="T8" fmla="*/ 1072 w 1248"/>
                  <a:gd name="T9" fmla="*/ 1186 h 1215"/>
                  <a:gd name="T10" fmla="*/ 1141 w 1248"/>
                  <a:gd name="T11" fmla="*/ 1215 h 1215"/>
                  <a:gd name="T12" fmla="*/ 1210 w 1248"/>
                  <a:gd name="T13" fmla="*/ 1186 h 1215"/>
                  <a:gd name="T14" fmla="*/ 1210 w 1248"/>
                  <a:gd name="T15" fmla="*/ 1049 h 1215"/>
                  <a:gd name="T16" fmla="*/ 762 w 1248"/>
                  <a:gd name="T17" fmla="*/ 601 h 1215"/>
                  <a:gd name="T18" fmla="*/ 1187 w 1248"/>
                  <a:gd name="T19" fmla="*/ 176 h 1215"/>
                  <a:gd name="T20" fmla="*/ 1187 w 1248"/>
                  <a:gd name="T21" fmla="*/ 38 h 1215"/>
                  <a:gd name="T22" fmla="*/ 1049 w 1248"/>
                  <a:gd name="T23" fmla="*/ 38 h 1215"/>
                  <a:gd name="T24" fmla="*/ 624 w 1248"/>
                  <a:gd name="T25" fmla="*/ 463 h 1215"/>
                  <a:gd name="T26" fmla="*/ 199 w 1248"/>
                  <a:gd name="T27" fmla="*/ 38 h 1215"/>
                  <a:gd name="T28" fmla="*/ 62 w 1248"/>
                  <a:gd name="T29" fmla="*/ 38 h 1215"/>
                  <a:gd name="T30" fmla="*/ 62 w 1248"/>
                  <a:gd name="T31" fmla="*/ 176 h 1215"/>
                  <a:gd name="T32" fmla="*/ 486 w 1248"/>
                  <a:gd name="T33" fmla="*/ 601 h 1215"/>
                  <a:gd name="T34" fmla="*/ 39 w 1248"/>
                  <a:gd name="T35" fmla="*/ 1049 h 1215"/>
                  <a:gd name="T36" fmla="*/ 39 w 1248"/>
                  <a:gd name="T37" fmla="*/ 1186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8" h="1215">
                    <a:moveTo>
                      <a:pt x="39" y="1186"/>
                    </a:moveTo>
                    <a:cubicBezTo>
                      <a:pt x="58" y="1205"/>
                      <a:pt x="83" y="1215"/>
                      <a:pt x="107" y="1215"/>
                    </a:cubicBezTo>
                    <a:cubicBezTo>
                      <a:pt x="132" y="1215"/>
                      <a:pt x="157" y="1205"/>
                      <a:pt x="176" y="1186"/>
                    </a:cubicBezTo>
                    <a:lnTo>
                      <a:pt x="624" y="739"/>
                    </a:lnTo>
                    <a:lnTo>
                      <a:pt x="1072" y="1186"/>
                    </a:lnTo>
                    <a:cubicBezTo>
                      <a:pt x="1091" y="1205"/>
                      <a:pt x="1116" y="1215"/>
                      <a:pt x="1141" y="1215"/>
                    </a:cubicBezTo>
                    <a:cubicBezTo>
                      <a:pt x="1166" y="1215"/>
                      <a:pt x="1191" y="1205"/>
                      <a:pt x="1210" y="1186"/>
                    </a:cubicBezTo>
                    <a:cubicBezTo>
                      <a:pt x="1248" y="1148"/>
                      <a:pt x="1248" y="1087"/>
                      <a:pt x="1210" y="1049"/>
                    </a:cubicBezTo>
                    <a:lnTo>
                      <a:pt x="762" y="601"/>
                    </a:lnTo>
                    <a:lnTo>
                      <a:pt x="1187" y="176"/>
                    </a:lnTo>
                    <a:cubicBezTo>
                      <a:pt x="1225" y="138"/>
                      <a:pt x="1225" y="76"/>
                      <a:pt x="1187" y="38"/>
                    </a:cubicBezTo>
                    <a:cubicBezTo>
                      <a:pt x="1149" y="0"/>
                      <a:pt x="1087" y="0"/>
                      <a:pt x="1049" y="38"/>
                    </a:cubicBezTo>
                    <a:lnTo>
                      <a:pt x="624" y="463"/>
                    </a:lnTo>
                    <a:lnTo>
                      <a:pt x="199" y="38"/>
                    </a:lnTo>
                    <a:cubicBezTo>
                      <a:pt x="161" y="0"/>
                      <a:pt x="100" y="0"/>
                      <a:pt x="62" y="38"/>
                    </a:cubicBezTo>
                    <a:cubicBezTo>
                      <a:pt x="23" y="76"/>
                      <a:pt x="23" y="138"/>
                      <a:pt x="62" y="176"/>
                    </a:cubicBezTo>
                    <a:lnTo>
                      <a:pt x="486" y="601"/>
                    </a:lnTo>
                    <a:lnTo>
                      <a:pt x="39" y="1049"/>
                    </a:lnTo>
                    <a:cubicBezTo>
                      <a:pt x="0" y="1087"/>
                      <a:pt x="0" y="1148"/>
                      <a:pt x="39" y="118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1595328E-38E7-4B4C-A832-FB2F19D3E183}"/>
                </a:ext>
              </a:extLst>
            </p:cNvPr>
            <p:cNvCxnSpPr>
              <a:cxnSpLocks/>
              <a:stCxn id="118" idx="6"/>
              <a:endCxn id="116" idx="2"/>
            </p:cNvCxnSpPr>
            <p:nvPr/>
          </p:nvCxnSpPr>
          <p:spPr>
            <a:xfrm>
              <a:off x="3713460" y="3696145"/>
              <a:ext cx="331450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B62482C0-76F8-4FBC-BD88-2A19B39CAA98}"/>
                </a:ext>
              </a:extLst>
            </p:cNvPr>
            <p:cNvCxnSpPr>
              <a:cxnSpLocks/>
              <a:stCxn id="120" idx="6"/>
              <a:endCxn id="116" idx="0"/>
            </p:cNvCxnSpPr>
            <p:nvPr/>
          </p:nvCxnSpPr>
          <p:spPr>
            <a:xfrm>
              <a:off x="3692754" y="3101903"/>
              <a:ext cx="440383" cy="501417"/>
            </a:xfrm>
            <a:prstGeom prst="bentConnector2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B2E62A0-2269-4DF3-9AA5-129E3434C92D}"/>
                </a:ext>
              </a:extLst>
            </p:cNvPr>
            <p:cNvGrpSpPr/>
            <p:nvPr/>
          </p:nvGrpSpPr>
          <p:grpSpPr>
            <a:xfrm>
              <a:off x="3050040" y="3005210"/>
              <a:ext cx="204567" cy="192149"/>
              <a:chOff x="4472940" y="1624535"/>
              <a:chExt cx="175239" cy="160364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B2C51DB0-6384-4CB1-B475-B07BDF9BDBB1}"/>
                  </a:ext>
                </a:extLst>
              </p:cNvPr>
              <p:cNvSpPr/>
              <p:nvPr/>
            </p:nvSpPr>
            <p:spPr>
              <a:xfrm>
                <a:off x="4472940" y="1624535"/>
                <a:ext cx="172458" cy="158168"/>
              </a:xfrm>
              <a:prstGeom prst="rect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aphicFrame>
            <p:nvGraphicFramePr>
              <p:cNvPr id="115" name="对象 114">
                <a:extLst>
                  <a:ext uri="{FF2B5EF4-FFF2-40B4-BE49-F238E27FC236}">
                    <a16:creationId xmlns:a16="http://schemas.microsoft.com/office/drawing/2014/main" id="{A9620651-3427-49CA-82AF-F452C7894C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2056065"/>
                  </p:ext>
                </p:extLst>
              </p:nvPr>
            </p:nvGraphicFramePr>
            <p:xfrm>
              <a:off x="4495779" y="1645199"/>
              <a:ext cx="1524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46" name="Equation" r:id="rId11" imgW="152280" imgH="139680" progId="Equation.DSMT4">
                      <p:embed/>
                    </p:oleObj>
                  </mc:Choice>
                  <mc:Fallback>
                    <p:oleObj name="Equation" r:id="rId11" imgW="152280" imgH="139680" progId="Equation.DSMT4">
                      <p:embed/>
                      <p:pic>
                        <p:nvPicPr>
                          <p:cNvPr id="68" name="对象 67">
                            <a:extLst>
                              <a:ext uri="{FF2B5EF4-FFF2-40B4-BE49-F238E27FC236}">
                                <a16:creationId xmlns:a16="http://schemas.microsoft.com/office/drawing/2014/main" id="{8E2ECD5C-EB0F-4240-B6E9-58EAE9FA7E7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495779" y="1645199"/>
                            <a:ext cx="1524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AEB72BEC-3B68-4534-B87F-822EB5104932}"/>
                </a:ext>
              </a:extLst>
            </p:cNvPr>
            <p:cNvCxnSpPr>
              <a:cxnSpLocks/>
              <a:stCxn id="32" idx="3"/>
              <a:endCxn id="114" idx="1"/>
            </p:cNvCxnSpPr>
            <p:nvPr/>
          </p:nvCxnSpPr>
          <p:spPr>
            <a:xfrm flipV="1">
              <a:off x="2763168" y="3099969"/>
              <a:ext cx="286872" cy="193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BBF4A29-243B-4692-A6C2-2E9CEE2DF45C}"/>
                </a:ext>
              </a:extLst>
            </p:cNvPr>
            <p:cNvGrpSpPr/>
            <p:nvPr/>
          </p:nvGrpSpPr>
          <p:grpSpPr>
            <a:xfrm>
              <a:off x="3044431" y="3599450"/>
              <a:ext cx="201320" cy="192150"/>
              <a:chOff x="4472940" y="1624535"/>
              <a:chExt cx="172458" cy="160365"/>
            </a:xfrm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0A11D4D1-0534-424E-B13C-28F6952BECF6}"/>
                  </a:ext>
                </a:extLst>
              </p:cNvPr>
              <p:cNvSpPr/>
              <p:nvPr/>
            </p:nvSpPr>
            <p:spPr>
              <a:xfrm>
                <a:off x="4472940" y="1624535"/>
                <a:ext cx="172458" cy="158168"/>
              </a:xfrm>
              <a:prstGeom prst="rect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aphicFrame>
            <p:nvGraphicFramePr>
              <p:cNvPr id="113" name="对象 112">
                <a:extLst>
                  <a:ext uri="{FF2B5EF4-FFF2-40B4-BE49-F238E27FC236}">
                    <a16:creationId xmlns:a16="http://schemas.microsoft.com/office/drawing/2014/main" id="{0191FFEE-FB93-46C0-B761-C38732EC01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8228814"/>
                  </p:ext>
                </p:extLst>
              </p:nvPr>
            </p:nvGraphicFramePr>
            <p:xfrm>
              <a:off x="4491969" y="1645200"/>
              <a:ext cx="1524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47" name="Equation" r:id="rId13" imgW="152280" imgH="139680" progId="Equation.DSMT4">
                      <p:embed/>
                    </p:oleObj>
                  </mc:Choice>
                  <mc:Fallback>
                    <p:oleObj name="Equation" r:id="rId13" imgW="152280" imgH="139680" progId="Equation.DSMT4">
                      <p:embed/>
                      <p:pic>
                        <p:nvPicPr>
                          <p:cNvPr id="76" name="对象 75">
                            <a:extLst>
                              <a:ext uri="{FF2B5EF4-FFF2-40B4-BE49-F238E27FC236}">
                                <a16:creationId xmlns:a16="http://schemas.microsoft.com/office/drawing/2014/main" id="{B0C7DCFE-125A-4370-BD35-37A5AD0BC97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491969" y="1645200"/>
                            <a:ext cx="1524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567FD746-BD9F-4B38-BFE8-9C2DDFA18218}"/>
                </a:ext>
              </a:extLst>
            </p:cNvPr>
            <p:cNvCxnSpPr>
              <a:cxnSpLocks/>
              <a:stCxn id="33" idx="3"/>
              <a:endCxn id="112" idx="1"/>
            </p:cNvCxnSpPr>
            <p:nvPr/>
          </p:nvCxnSpPr>
          <p:spPr>
            <a:xfrm>
              <a:off x="2763168" y="3691533"/>
              <a:ext cx="281263" cy="267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EF3E7FF-F0B8-4A9D-B546-F7E1D59BFB23}"/>
                </a:ext>
              </a:extLst>
            </p:cNvPr>
            <p:cNvGrpSpPr/>
            <p:nvPr/>
          </p:nvGrpSpPr>
          <p:grpSpPr>
            <a:xfrm>
              <a:off x="2961461" y="4162304"/>
              <a:ext cx="379531" cy="213041"/>
              <a:chOff x="6142630" y="2539638"/>
              <a:chExt cx="325120" cy="177800"/>
            </a:xfrm>
          </p:grpSpPr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8A67F3ED-2ADC-4EE0-86FD-2743CF174D9E}"/>
                  </a:ext>
                </a:extLst>
              </p:cNvPr>
              <p:cNvSpPr/>
              <p:nvPr/>
            </p:nvSpPr>
            <p:spPr>
              <a:xfrm>
                <a:off x="6142630" y="2549454"/>
                <a:ext cx="317184" cy="158168"/>
              </a:xfrm>
              <a:prstGeom prst="rect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aphicFrame>
            <p:nvGraphicFramePr>
              <p:cNvPr id="111" name="对象 110">
                <a:extLst>
                  <a:ext uri="{FF2B5EF4-FFF2-40B4-BE49-F238E27FC236}">
                    <a16:creationId xmlns:a16="http://schemas.microsoft.com/office/drawing/2014/main" id="{50BC996F-ED58-4869-92A4-1F505451FA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6211894"/>
                  </p:ext>
                </p:extLst>
              </p:nvPr>
            </p:nvGraphicFramePr>
            <p:xfrm>
              <a:off x="6150250" y="2539638"/>
              <a:ext cx="317500" cy="177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48" name="Equation" r:id="rId15" imgW="317160" imgH="177480" progId="Equation.DSMT4">
                      <p:embed/>
                    </p:oleObj>
                  </mc:Choice>
                  <mc:Fallback>
                    <p:oleObj name="Equation" r:id="rId15" imgW="317160" imgH="177480" progId="Equation.DSMT4">
                      <p:embed/>
                      <p:pic>
                        <p:nvPicPr>
                          <p:cNvPr id="83" name="对象 82">
                            <a:extLst>
                              <a:ext uri="{FF2B5EF4-FFF2-40B4-BE49-F238E27FC236}">
                                <a16:creationId xmlns:a16="http://schemas.microsoft.com/office/drawing/2014/main" id="{E4CF34F3-1C90-43E3-93DC-EE78842B086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150250" y="2539638"/>
                            <a:ext cx="317500" cy="177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5876198B-A7DD-4D6A-921F-7D102C526BA8}"/>
                </a:ext>
              </a:extLst>
            </p:cNvPr>
            <p:cNvCxnSpPr>
              <a:cxnSpLocks/>
              <a:stCxn id="34" idx="3"/>
              <a:endCxn id="110" idx="1"/>
            </p:cNvCxnSpPr>
            <p:nvPr/>
          </p:nvCxnSpPr>
          <p:spPr>
            <a:xfrm flipV="1">
              <a:off x="2763168" y="4268824"/>
              <a:ext cx="198293" cy="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86B31942-A0D6-467F-988A-B55A9BE28273}"/>
                </a:ext>
              </a:extLst>
            </p:cNvPr>
            <p:cNvGrpSpPr/>
            <p:nvPr/>
          </p:nvGrpSpPr>
          <p:grpSpPr>
            <a:xfrm>
              <a:off x="3049894" y="4754579"/>
              <a:ext cx="201320" cy="189518"/>
              <a:chOff x="4472940" y="1624535"/>
              <a:chExt cx="172458" cy="158168"/>
            </a:xfrm>
          </p:grpSpPr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90F7C470-E1A5-4551-8903-34E5A4131E7B}"/>
                  </a:ext>
                </a:extLst>
              </p:cNvPr>
              <p:cNvSpPr/>
              <p:nvPr/>
            </p:nvSpPr>
            <p:spPr>
              <a:xfrm>
                <a:off x="4472940" y="1624535"/>
                <a:ext cx="172458" cy="158168"/>
              </a:xfrm>
              <a:prstGeom prst="rect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aphicFrame>
            <p:nvGraphicFramePr>
              <p:cNvPr id="109" name="对象 108">
                <a:extLst>
                  <a:ext uri="{FF2B5EF4-FFF2-40B4-BE49-F238E27FC236}">
                    <a16:creationId xmlns:a16="http://schemas.microsoft.com/office/drawing/2014/main" id="{5E041AB5-27FE-4AE2-8562-98B244A9AE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8999499"/>
                  </p:ext>
                </p:extLst>
              </p:nvPr>
            </p:nvGraphicFramePr>
            <p:xfrm>
              <a:off x="4491969" y="1641389"/>
              <a:ext cx="1524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49" name="Equation" r:id="rId17" imgW="152280" imgH="139680" progId="Equation.DSMT4">
                      <p:embed/>
                    </p:oleObj>
                  </mc:Choice>
                  <mc:Fallback>
                    <p:oleObj name="Equation" r:id="rId17" imgW="152280" imgH="139680" progId="Equation.DSMT4">
                      <p:embed/>
                      <p:pic>
                        <p:nvPicPr>
                          <p:cNvPr id="91" name="对象 90">
                            <a:extLst>
                              <a:ext uri="{FF2B5EF4-FFF2-40B4-BE49-F238E27FC236}">
                                <a16:creationId xmlns:a16="http://schemas.microsoft.com/office/drawing/2014/main" id="{C1F77877-8218-4090-951E-5777E3095E4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4491969" y="1641389"/>
                            <a:ext cx="1524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04605D41-C46B-4894-B393-B651582B00C2}"/>
                </a:ext>
              </a:extLst>
            </p:cNvPr>
            <p:cNvCxnSpPr>
              <a:cxnSpLocks/>
              <a:stCxn id="35" idx="3"/>
              <a:endCxn id="108" idx="1"/>
            </p:cNvCxnSpPr>
            <p:nvPr/>
          </p:nvCxnSpPr>
          <p:spPr>
            <a:xfrm>
              <a:off x="2763168" y="4846022"/>
              <a:ext cx="286726" cy="33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EEFF4BA-BC63-4E36-B5A3-A84BDDBD1862}"/>
                </a:ext>
              </a:extLst>
            </p:cNvPr>
            <p:cNvGrpSpPr/>
            <p:nvPr/>
          </p:nvGrpSpPr>
          <p:grpSpPr>
            <a:xfrm>
              <a:off x="4031948" y="4758447"/>
              <a:ext cx="176453" cy="185650"/>
              <a:chOff x="4808178" y="2123706"/>
              <a:chExt cx="151156" cy="154940"/>
            </a:xfrm>
          </p:grpSpPr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C8E25B22-6D28-4C3B-96F1-6F56D5CF8D21}"/>
                  </a:ext>
                </a:extLst>
              </p:cNvPr>
              <p:cNvSpPr/>
              <p:nvPr/>
            </p:nvSpPr>
            <p:spPr>
              <a:xfrm>
                <a:off x="4808178" y="2123706"/>
                <a:ext cx="151156" cy="1549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BF42301C-3256-4430-9E1E-DB98AC4F4F7D}"/>
                  </a:ext>
                </a:extLst>
              </p:cNvPr>
              <p:cNvSpPr/>
              <p:nvPr/>
            </p:nvSpPr>
            <p:spPr>
              <a:xfrm>
                <a:off x="4844155" y="2163547"/>
                <a:ext cx="79200" cy="79200"/>
              </a:xfrm>
              <a:custGeom>
                <a:avLst/>
                <a:gdLst>
                  <a:gd name="T0" fmla="*/ 39 w 1248"/>
                  <a:gd name="T1" fmla="*/ 1186 h 1215"/>
                  <a:gd name="T2" fmla="*/ 107 w 1248"/>
                  <a:gd name="T3" fmla="*/ 1215 h 1215"/>
                  <a:gd name="T4" fmla="*/ 176 w 1248"/>
                  <a:gd name="T5" fmla="*/ 1186 h 1215"/>
                  <a:gd name="T6" fmla="*/ 624 w 1248"/>
                  <a:gd name="T7" fmla="*/ 739 h 1215"/>
                  <a:gd name="T8" fmla="*/ 1072 w 1248"/>
                  <a:gd name="T9" fmla="*/ 1186 h 1215"/>
                  <a:gd name="T10" fmla="*/ 1141 w 1248"/>
                  <a:gd name="T11" fmla="*/ 1215 h 1215"/>
                  <a:gd name="T12" fmla="*/ 1210 w 1248"/>
                  <a:gd name="T13" fmla="*/ 1186 h 1215"/>
                  <a:gd name="T14" fmla="*/ 1210 w 1248"/>
                  <a:gd name="T15" fmla="*/ 1049 h 1215"/>
                  <a:gd name="T16" fmla="*/ 762 w 1248"/>
                  <a:gd name="T17" fmla="*/ 601 h 1215"/>
                  <a:gd name="T18" fmla="*/ 1187 w 1248"/>
                  <a:gd name="T19" fmla="*/ 176 h 1215"/>
                  <a:gd name="T20" fmla="*/ 1187 w 1248"/>
                  <a:gd name="T21" fmla="*/ 38 h 1215"/>
                  <a:gd name="T22" fmla="*/ 1049 w 1248"/>
                  <a:gd name="T23" fmla="*/ 38 h 1215"/>
                  <a:gd name="T24" fmla="*/ 624 w 1248"/>
                  <a:gd name="T25" fmla="*/ 463 h 1215"/>
                  <a:gd name="T26" fmla="*/ 199 w 1248"/>
                  <a:gd name="T27" fmla="*/ 38 h 1215"/>
                  <a:gd name="T28" fmla="*/ 62 w 1248"/>
                  <a:gd name="T29" fmla="*/ 38 h 1215"/>
                  <a:gd name="T30" fmla="*/ 62 w 1248"/>
                  <a:gd name="T31" fmla="*/ 176 h 1215"/>
                  <a:gd name="T32" fmla="*/ 486 w 1248"/>
                  <a:gd name="T33" fmla="*/ 601 h 1215"/>
                  <a:gd name="T34" fmla="*/ 39 w 1248"/>
                  <a:gd name="T35" fmla="*/ 1049 h 1215"/>
                  <a:gd name="T36" fmla="*/ 39 w 1248"/>
                  <a:gd name="T37" fmla="*/ 1186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8" h="1215">
                    <a:moveTo>
                      <a:pt x="39" y="1186"/>
                    </a:moveTo>
                    <a:cubicBezTo>
                      <a:pt x="58" y="1205"/>
                      <a:pt x="83" y="1215"/>
                      <a:pt x="107" y="1215"/>
                    </a:cubicBezTo>
                    <a:cubicBezTo>
                      <a:pt x="132" y="1215"/>
                      <a:pt x="157" y="1205"/>
                      <a:pt x="176" y="1186"/>
                    </a:cubicBezTo>
                    <a:lnTo>
                      <a:pt x="624" y="739"/>
                    </a:lnTo>
                    <a:lnTo>
                      <a:pt x="1072" y="1186"/>
                    </a:lnTo>
                    <a:cubicBezTo>
                      <a:pt x="1091" y="1205"/>
                      <a:pt x="1116" y="1215"/>
                      <a:pt x="1141" y="1215"/>
                    </a:cubicBezTo>
                    <a:cubicBezTo>
                      <a:pt x="1166" y="1215"/>
                      <a:pt x="1191" y="1205"/>
                      <a:pt x="1210" y="1186"/>
                    </a:cubicBezTo>
                    <a:cubicBezTo>
                      <a:pt x="1248" y="1148"/>
                      <a:pt x="1248" y="1087"/>
                      <a:pt x="1210" y="1049"/>
                    </a:cubicBezTo>
                    <a:lnTo>
                      <a:pt x="762" y="601"/>
                    </a:lnTo>
                    <a:lnTo>
                      <a:pt x="1187" y="176"/>
                    </a:lnTo>
                    <a:cubicBezTo>
                      <a:pt x="1225" y="138"/>
                      <a:pt x="1225" y="76"/>
                      <a:pt x="1187" y="38"/>
                    </a:cubicBezTo>
                    <a:cubicBezTo>
                      <a:pt x="1149" y="0"/>
                      <a:pt x="1087" y="0"/>
                      <a:pt x="1049" y="38"/>
                    </a:cubicBezTo>
                    <a:lnTo>
                      <a:pt x="624" y="463"/>
                    </a:lnTo>
                    <a:lnTo>
                      <a:pt x="199" y="38"/>
                    </a:lnTo>
                    <a:cubicBezTo>
                      <a:pt x="161" y="0"/>
                      <a:pt x="100" y="0"/>
                      <a:pt x="62" y="38"/>
                    </a:cubicBezTo>
                    <a:cubicBezTo>
                      <a:pt x="23" y="76"/>
                      <a:pt x="23" y="138"/>
                      <a:pt x="62" y="176"/>
                    </a:cubicBezTo>
                    <a:lnTo>
                      <a:pt x="486" y="601"/>
                    </a:lnTo>
                    <a:lnTo>
                      <a:pt x="39" y="1049"/>
                    </a:lnTo>
                    <a:cubicBezTo>
                      <a:pt x="0" y="1087"/>
                      <a:pt x="0" y="1148"/>
                      <a:pt x="39" y="118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A905D5D-9AB1-418D-9E34-0F18EBDBA1F6}"/>
                </a:ext>
              </a:extLst>
            </p:cNvPr>
            <p:cNvGrpSpPr/>
            <p:nvPr/>
          </p:nvGrpSpPr>
          <p:grpSpPr>
            <a:xfrm>
              <a:off x="3935041" y="4139478"/>
              <a:ext cx="379531" cy="213041"/>
              <a:chOff x="6142630" y="2539638"/>
              <a:chExt cx="325120" cy="177800"/>
            </a:xfrm>
          </p:grpSpPr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7374F0A2-4508-4443-8DB7-FE4992BE57E2}"/>
                  </a:ext>
                </a:extLst>
              </p:cNvPr>
              <p:cNvSpPr/>
              <p:nvPr/>
            </p:nvSpPr>
            <p:spPr>
              <a:xfrm>
                <a:off x="6142630" y="2549454"/>
                <a:ext cx="317184" cy="158168"/>
              </a:xfrm>
              <a:prstGeom prst="rect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aphicFrame>
            <p:nvGraphicFramePr>
              <p:cNvPr id="105" name="对象 104">
                <a:extLst>
                  <a:ext uri="{FF2B5EF4-FFF2-40B4-BE49-F238E27FC236}">
                    <a16:creationId xmlns:a16="http://schemas.microsoft.com/office/drawing/2014/main" id="{EB66D843-D95E-48D6-AE0B-BD3157FFF0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3279044"/>
                  </p:ext>
                </p:extLst>
              </p:nvPr>
            </p:nvGraphicFramePr>
            <p:xfrm>
              <a:off x="6150250" y="2539638"/>
              <a:ext cx="317500" cy="177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50" name="Equation" r:id="rId18" imgW="317160" imgH="177480" progId="Equation.DSMT4">
                      <p:embed/>
                    </p:oleObj>
                  </mc:Choice>
                  <mc:Fallback>
                    <p:oleObj name="Equation" r:id="rId18" imgW="317160" imgH="177480" progId="Equation.DSMT4">
                      <p:embed/>
                      <p:pic>
                        <p:nvPicPr>
                          <p:cNvPr id="101" name="对象 100">
                            <a:extLst>
                              <a:ext uri="{FF2B5EF4-FFF2-40B4-BE49-F238E27FC236}">
                                <a16:creationId xmlns:a16="http://schemas.microsoft.com/office/drawing/2014/main" id="{ED2D2508-B0C7-446C-A88F-FA1DFFE33A5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150250" y="2539638"/>
                            <a:ext cx="317500" cy="177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158E4C88-EC0C-44EF-B7F6-E00BF61D45DF}"/>
                </a:ext>
              </a:extLst>
            </p:cNvPr>
            <p:cNvCxnSpPr>
              <a:cxnSpLocks/>
              <a:stCxn id="116" idx="4"/>
              <a:endCxn id="105" idx="0"/>
            </p:cNvCxnSpPr>
            <p:nvPr/>
          </p:nvCxnSpPr>
          <p:spPr>
            <a:xfrm flipH="1">
              <a:off x="4129254" y="3788970"/>
              <a:ext cx="3883" cy="35050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E0D6DCB5-6CA7-47B0-864A-7DF8B0669813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 flipH="1">
              <a:off x="4120175" y="4352519"/>
              <a:ext cx="9079" cy="40592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AA9EBEFD-9FD0-4DBE-B2B4-A90A99C53188}"/>
                </a:ext>
              </a:extLst>
            </p:cNvPr>
            <p:cNvCxnSpPr>
              <a:cxnSpLocks/>
              <a:stCxn id="108" idx="3"/>
              <a:endCxn id="106" idx="2"/>
            </p:cNvCxnSpPr>
            <p:nvPr/>
          </p:nvCxnSpPr>
          <p:spPr>
            <a:xfrm>
              <a:off x="3251214" y="4849338"/>
              <a:ext cx="780734" cy="193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045C2DB7-8053-4995-B5AD-19441EF1A41C}"/>
                </a:ext>
              </a:extLst>
            </p:cNvPr>
            <p:cNvSpPr/>
            <p:nvPr/>
          </p:nvSpPr>
          <p:spPr>
            <a:xfrm>
              <a:off x="4927380" y="3375655"/>
              <a:ext cx="513786" cy="155287"/>
            </a:xfrm>
            <a:prstGeom prst="rect">
              <a:avLst/>
            </a:prstGeom>
            <a:solidFill>
              <a:schemeClr val="accent6">
                <a:lumMod val="50000"/>
                <a:alpha val="60000"/>
              </a:schemeClr>
            </a:soli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756F888-3931-450B-ABBA-F168B585BB6F}"/>
                </a:ext>
              </a:extLst>
            </p:cNvPr>
            <p:cNvSpPr/>
            <p:nvPr/>
          </p:nvSpPr>
          <p:spPr>
            <a:xfrm>
              <a:off x="4927380" y="3532761"/>
              <a:ext cx="513786" cy="155287"/>
            </a:xfrm>
            <a:prstGeom prst="rect">
              <a:avLst/>
            </a:prstGeom>
            <a:solidFill>
              <a:schemeClr val="accent6">
                <a:lumMod val="75000"/>
                <a:alpha val="60000"/>
              </a:schemeClr>
            </a:soli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17F90285-F96D-46E3-81E9-C017D36BD4BE}"/>
                </a:ext>
              </a:extLst>
            </p:cNvPr>
            <p:cNvSpPr/>
            <p:nvPr/>
          </p:nvSpPr>
          <p:spPr>
            <a:xfrm>
              <a:off x="4927380" y="3689701"/>
              <a:ext cx="513786" cy="14920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6C355A5-F1F6-4302-843C-CA201F7AB2E9}"/>
                </a:ext>
              </a:extLst>
            </p:cNvPr>
            <p:cNvSpPr/>
            <p:nvPr/>
          </p:nvSpPr>
          <p:spPr>
            <a:xfrm>
              <a:off x="4927380" y="3842572"/>
              <a:ext cx="513786" cy="15528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 w="63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graphicFrame>
          <p:nvGraphicFramePr>
            <p:cNvPr id="69" name="对象 68">
              <a:extLst>
                <a:ext uri="{FF2B5EF4-FFF2-40B4-BE49-F238E27FC236}">
                  <a16:creationId xmlns:a16="http://schemas.microsoft.com/office/drawing/2014/main" id="{34AF30F8-8848-4BB2-A25A-2D2E03F4E1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1471716"/>
                </p:ext>
              </p:extLst>
            </p:nvPr>
          </p:nvGraphicFramePr>
          <p:xfrm>
            <a:off x="4887088" y="3981679"/>
            <a:ext cx="578192" cy="213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1" name="Equation" r:id="rId19" imgW="495000" imgH="177480" progId="Equation.DSMT4">
                    <p:embed/>
                  </p:oleObj>
                </mc:Choice>
                <mc:Fallback>
                  <p:oleObj name="Equation" r:id="rId19" imgW="495000" imgH="177480" progId="Equation.DSMT4">
                    <p:embed/>
                    <p:pic>
                      <p:nvPicPr>
                        <p:cNvPr id="136" name="对象 135">
                          <a:extLst>
                            <a:ext uri="{FF2B5EF4-FFF2-40B4-BE49-F238E27FC236}">
                              <a16:creationId xmlns:a16="http://schemas.microsoft.com/office/drawing/2014/main" id="{480E83C7-0823-421D-87E8-801ED3016E3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887088" y="3981679"/>
                          <a:ext cx="578192" cy="2130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对象 70">
              <a:extLst>
                <a:ext uri="{FF2B5EF4-FFF2-40B4-BE49-F238E27FC236}">
                  <a16:creationId xmlns:a16="http://schemas.microsoft.com/office/drawing/2014/main" id="{A33D2503-4E5F-45B9-A3F7-16F751AB4E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9041970"/>
                </p:ext>
              </p:extLst>
            </p:nvPr>
          </p:nvGraphicFramePr>
          <p:xfrm>
            <a:off x="767776" y="4139204"/>
            <a:ext cx="578192" cy="213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2" name="Equation" r:id="rId21" imgW="495000" imgH="177480" progId="Equation.DSMT4">
                    <p:embed/>
                  </p:oleObj>
                </mc:Choice>
                <mc:Fallback>
                  <p:oleObj name="Equation" r:id="rId21" imgW="495000" imgH="177480" progId="Equation.DSMT4">
                    <p:embed/>
                    <p:pic>
                      <p:nvPicPr>
                        <p:cNvPr id="137" name="对象 136">
                          <a:extLst>
                            <a:ext uri="{FF2B5EF4-FFF2-40B4-BE49-F238E27FC236}">
                              <a16:creationId xmlns:a16="http://schemas.microsoft.com/office/drawing/2014/main" id="{7F1444C9-9711-4652-82F0-8532FAB5EE1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67776" y="4139204"/>
                          <a:ext cx="578192" cy="2130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BBDC141-56A9-43FF-AD0D-57C60BCBA85A}"/>
                </a:ext>
              </a:extLst>
            </p:cNvPr>
            <p:cNvSpPr txBox="1"/>
            <p:nvPr/>
          </p:nvSpPr>
          <p:spPr>
            <a:xfrm>
              <a:off x="4102420" y="3021001"/>
              <a:ext cx="11548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cs typeface="Times New Roman" panose="02020603050405020304" pitchFamily="18" charset="0"/>
                </a:rPr>
                <a:t>max pooling</a:t>
              </a:r>
              <a:endParaRPr lang="zh-CN" altLang="en-US" sz="1400" dirty="0"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EC04A4E0-1C6F-4576-8F43-A39BC9D520C4}"/>
                </a:ext>
              </a:extLst>
            </p:cNvPr>
            <p:cNvCxnSpPr>
              <a:cxnSpLocks/>
              <a:stCxn id="65" idx="0"/>
              <a:endCxn id="82" idx="2"/>
            </p:cNvCxnSpPr>
            <p:nvPr/>
          </p:nvCxnSpPr>
          <p:spPr>
            <a:xfrm flipH="1" flipV="1">
              <a:off x="5179978" y="2828765"/>
              <a:ext cx="4295" cy="54689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立方体 73">
              <a:extLst>
                <a:ext uri="{FF2B5EF4-FFF2-40B4-BE49-F238E27FC236}">
                  <a16:creationId xmlns:a16="http://schemas.microsoft.com/office/drawing/2014/main" id="{6E0CDCCC-3096-41CF-827C-C2834AD9535B}"/>
                </a:ext>
              </a:extLst>
            </p:cNvPr>
            <p:cNvSpPr/>
            <p:nvPr/>
          </p:nvSpPr>
          <p:spPr>
            <a:xfrm>
              <a:off x="3278289" y="2385495"/>
              <a:ext cx="683715" cy="213041"/>
            </a:xfrm>
            <a:prstGeom prst="cube">
              <a:avLst>
                <a:gd name="adj" fmla="val 38144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bg2">
                  <a:lumMod val="50000"/>
                  <a:alpha val="9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75" name="立方体 74">
              <a:extLst>
                <a:ext uri="{FF2B5EF4-FFF2-40B4-BE49-F238E27FC236}">
                  <a16:creationId xmlns:a16="http://schemas.microsoft.com/office/drawing/2014/main" id="{F8A3020C-B512-4918-9706-7B308AEB225A}"/>
                </a:ext>
              </a:extLst>
            </p:cNvPr>
            <p:cNvSpPr/>
            <p:nvPr/>
          </p:nvSpPr>
          <p:spPr>
            <a:xfrm>
              <a:off x="522457" y="3928536"/>
              <a:ext cx="1060201" cy="220180"/>
            </a:xfrm>
            <a:prstGeom prst="cube">
              <a:avLst>
                <a:gd name="adj" fmla="val 38144"/>
              </a:avLst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B0EA8C73-E378-4545-8FA6-5D4CEDA8566E}"/>
                </a:ext>
              </a:extLst>
            </p:cNvPr>
            <p:cNvCxnSpPr>
              <a:cxnSpLocks/>
              <a:endCxn id="120" idx="0"/>
            </p:cNvCxnSpPr>
            <p:nvPr/>
          </p:nvCxnSpPr>
          <p:spPr>
            <a:xfrm rot="16200000" flipH="1">
              <a:off x="3400960" y="2805509"/>
              <a:ext cx="406407" cy="73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7" name="对象 76">
              <a:extLst>
                <a:ext uri="{FF2B5EF4-FFF2-40B4-BE49-F238E27FC236}">
                  <a16:creationId xmlns:a16="http://schemas.microsoft.com/office/drawing/2014/main" id="{850A6AE6-4A7E-4244-BAF2-99C491843D4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7722693"/>
                </p:ext>
              </p:extLst>
            </p:nvPr>
          </p:nvGraphicFramePr>
          <p:xfrm>
            <a:off x="4359641" y="2644465"/>
            <a:ext cx="518891" cy="213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3" name="Equation" r:id="rId23" imgW="444240" imgH="177480" progId="Equation.DSMT4">
                    <p:embed/>
                  </p:oleObj>
                </mc:Choice>
                <mc:Fallback>
                  <p:oleObj name="Equation" r:id="rId23" imgW="444240" imgH="177480" progId="Equation.DSMT4">
                    <p:embed/>
                    <p:pic>
                      <p:nvPicPr>
                        <p:cNvPr id="178" name="对象 177">
                          <a:extLst>
                            <a:ext uri="{FF2B5EF4-FFF2-40B4-BE49-F238E27FC236}">
                              <a16:creationId xmlns:a16="http://schemas.microsoft.com/office/drawing/2014/main" id="{0FD76703-22CB-446C-898E-74B9184406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4359641" y="2644465"/>
                          <a:ext cx="518891" cy="2130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28E86105-7905-4196-AE0D-56E30B66528A}"/>
                </a:ext>
              </a:extLst>
            </p:cNvPr>
            <p:cNvSpPr/>
            <p:nvPr/>
          </p:nvSpPr>
          <p:spPr>
            <a:xfrm>
              <a:off x="1473665" y="3875365"/>
              <a:ext cx="107710" cy="30090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20C27C9-BDA4-4DA6-941D-C9F25E26024E}"/>
                </a:ext>
              </a:extLst>
            </p:cNvPr>
            <p:cNvSpPr/>
            <p:nvPr/>
          </p:nvSpPr>
          <p:spPr>
            <a:xfrm>
              <a:off x="4923085" y="2673478"/>
              <a:ext cx="513786" cy="15528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2">
                  <a:lumMod val="50000"/>
                  <a:alpha val="9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035F85DA-0C70-47E1-8C93-3565B9A31497}"/>
                </a:ext>
              </a:extLst>
            </p:cNvPr>
            <p:cNvCxnSpPr>
              <a:cxnSpLocks/>
              <a:stCxn id="116" idx="6"/>
            </p:cNvCxnSpPr>
            <p:nvPr/>
          </p:nvCxnSpPr>
          <p:spPr>
            <a:xfrm>
              <a:off x="4221363" y="3696145"/>
              <a:ext cx="699887" cy="590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4" name="对象 93">
              <a:extLst>
                <a:ext uri="{FF2B5EF4-FFF2-40B4-BE49-F238E27FC236}">
                  <a16:creationId xmlns:a16="http://schemas.microsoft.com/office/drawing/2014/main" id="{417E3373-F572-4951-B6D1-EA046771FA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2769773"/>
                </p:ext>
              </p:extLst>
            </p:nvPr>
          </p:nvGraphicFramePr>
          <p:xfrm>
            <a:off x="2640142" y="2375289"/>
            <a:ext cx="578192" cy="213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4" name="Equation" r:id="rId25" imgW="495000" imgH="177480" progId="Equation.DSMT4">
                    <p:embed/>
                  </p:oleObj>
                </mc:Choice>
                <mc:Fallback>
                  <p:oleObj name="Equation" r:id="rId25" imgW="495000" imgH="177480" progId="Equation.DSMT4">
                    <p:embed/>
                    <p:pic>
                      <p:nvPicPr>
                        <p:cNvPr id="215" name="对象 214">
                          <a:extLst>
                            <a:ext uri="{FF2B5EF4-FFF2-40B4-BE49-F238E27FC236}">
                              <a16:creationId xmlns:a16="http://schemas.microsoft.com/office/drawing/2014/main" id="{1A743646-1EBA-47B1-B2CA-BC08DD6526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2640142" y="2375289"/>
                          <a:ext cx="578192" cy="2130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B486D6F0-55FE-4841-919B-AE7ACB8A451B}"/>
                </a:ext>
              </a:extLst>
            </p:cNvPr>
            <p:cNvSpPr txBox="1"/>
            <p:nvPr/>
          </p:nvSpPr>
          <p:spPr>
            <a:xfrm>
              <a:off x="3943936" y="2193749"/>
              <a:ext cx="14889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cs typeface="Times New Roman" panose="02020603050405020304" pitchFamily="18" charset="0"/>
                </a:rPr>
                <a:t>Clone &amp; Expand</a:t>
              </a:r>
              <a:endParaRPr lang="zh-CN" altLang="en-US" sz="1400" dirty="0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7" name="对象 96">
              <a:extLst>
                <a:ext uri="{FF2B5EF4-FFF2-40B4-BE49-F238E27FC236}">
                  <a16:creationId xmlns:a16="http://schemas.microsoft.com/office/drawing/2014/main" id="{AE4D44F0-3ADC-4469-A372-C78677101C7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8704675"/>
                </p:ext>
              </p:extLst>
            </p:nvPr>
          </p:nvGraphicFramePr>
          <p:xfrm>
            <a:off x="973337" y="3725007"/>
            <a:ext cx="171259" cy="2148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5" name="Equation" r:id="rId27" imgW="114120" imgH="139680" progId="Equation.DSMT4">
                    <p:embed/>
                  </p:oleObj>
                </mc:Choice>
                <mc:Fallback>
                  <p:oleObj name="Equation" r:id="rId27" imgW="114120" imgH="139680" progId="Equation.DSMT4">
                    <p:embed/>
                    <p:pic>
                      <p:nvPicPr>
                        <p:cNvPr id="235" name="对象 234">
                          <a:extLst>
                            <a:ext uri="{FF2B5EF4-FFF2-40B4-BE49-F238E27FC236}">
                              <a16:creationId xmlns:a16="http://schemas.microsoft.com/office/drawing/2014/main" id="{E7D595EF-F4F0-480B-BCD8-D06EF8C53C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973337" y="3725007"/>
                          <a:ext cx="171259" cy="2148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对象 97">
              <a:extLst>
                <a:ext uri="{FF2B5EF4-FFF2-40B4-BE49-F238E27FC236}">
                  <a16:creationId xmlns:a16="http://schemas.microsoft.com/office/drawing/2014/main" id="{14D68D2C-F22A-4DC1-B961-36F9FFC526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0633321"/>
                </p:ext>
              </p:extLst>
            </p:nvPr>
          </p:nvGraphicFramePr>
          <p:xfrm>
            <a:off x="3516300" y="2167766"/>
            <a:ext cx="242003" cy="210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6" name="Equation" r:id="rId29" imgW="164880" imgH="139680" progId="Equation.DSMT4">
                    <p:embed/>
                  </p:oleObj>
                </mc:Choice>
                <mc:Fallback>
                  <p:oleObj name="Equation" r:id="rId29" imgW="164880" imgH="139680" progId="Equation.DSMT4">
                    <p:embed/>
                    <p:pic>
                      <p:nvPicPr>
                        <p:cNvPr id="236" name="对象 235">
                          <a:extLst>
                            <a:ext uri="{FF2B5EF4-FFF2-40B4-BE49-F238E27FC236}">
                              <a16:creationId xmlns:a16="http://schemas.microsoft.com/office/drawing/2014/main" id="{8E61D360-8AA1-43C2-9FCF-A750158A844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3516300" y="2167766"/>
                          <a:ext cx="242003" cy="2101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9" name="连接符: 肘形 98">
              <a:extLst>
                <a:ext uri="{FF2B5EF4-FFF2-40B4-BE49-F238E27FC236}">
                  <a16:creationId xmlns:a16="http://schemas.microsoft.com/office/drawing/2014/main" id="{ADCC6EF2-A67B-4C37-B0C3-ABB0BA4F1A30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rot="16200000" flipV="1">
              <a:off x="4510233" y="2003733"/>
              <a:ext cx="184689" cy="1154802"/>
            </a:xfrm>
            <a:prstGeom prst="bentConnector2">
              <a:avLst/>
            </a:prstGeom>
            <a:ln w="28575">
              <a:solidFill>
                <a:schemeClr val="accent2">
                  <a:lumMod val="75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DA2E250F-58DD-4622-8FDC-57E70F09986C}"/>
                </a:ext>
              </a:extLst>
            </p:cNvPr>
            <p:cNvCxnSpPr>
              <a:cxnSpLocks/>
              <a:stCxn id="106" idx="6"/>
              <a:endCxn id="101" idx="2"/>
            </p:cNvCxnSpPr>
            <p:nvPr/>
          </p:nvCxnSpPr>
          <p:spPr>
            <a:xfrm>
              <a:off x="4208401" y="4851272"/>
              <a:ext cx="625308" cy="519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立方体 100">
              <a:extLst>
                <a:ext uri="{FF2B5EF4-FFF2-40B4-BE49-F238E27FC236}">
                  <a16:creationId xmlns:a16="http://schemas.microsoft.com/office/drawing/2014/main" id="{6946710A-71EE-4EEC-8900-688FCD23024C}"/>
                </a:ext>
              </a:extLst>
            </p:cNvPr>
            <p:cNvSpPr/>
            <p:nvPr/>
          </p:nvSpPr>
          <p:spPr>
            <a:xfrm>
              <a:off x="4833709" y="4706481"/>
              <a:ext cx="565536" cy="217148"/>
            </a:xfrm>
            <a:prstGeom prst="cube">
              <a:avLst>
                <a:gd name="adj" fmla="val 38144"/>
              </a:avLst>
            </a:prstGeom>
            <a:solidFill>
              <a:srgbClr val="CCCCFF">
                <a:alpha val="70000"/>
              </a:srgb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graphicFrame>
          <p:nvGraphicFramePr>
            <p:cNvPr id="102" name="对象 101">
              <a:extLst>
                <a:ext uri="{FF2B5EF4-FFF2-40B4-BE49-F238E27FC236}">
                  <a16:creationId xmlns:a16="http://schemas.microsoft.com/office/drawing/2014/main" id="{50E9BA92-9B54-4AE7-81EB-45A16145D1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2502853"/>
                </p:ext>
              </p:extLst>
            </p:nvPr>
          </p:nvGraphicFramePr>
          <p:xfrm>
            <a:off x="4835198" y="4939946"/>
            <a:ext cx="578192" cy="213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7" name="Equation" r:id="rId31" imgW="495397" imgH="178566" progId="Equation.DSMT4">
                    <p:embed/>
                  </p:oleObj>
                </mc:Choice>
                <mc:Fallback>
                  <p:oleObj name="Equation" r:id="rId31" imgW="495397" imgH="178566" progId="Equation.DSMT4">
                    <p:embed/>
                    <p:pic>
                      <p:nvPicPr>
                        <p:cNvPr id="113" name="对象 112">
                          <a:extLst>
                            <a:ext uri="{FF2B5EF4-FFF2-40B4-BE49-F238E27FC236}">
                              <a16:creationId xmlns:a16="http://schemas.microsoft.com/office/drawing/2014/main" id="{6D8D9214-94EC-4E44-A3F3-4FDA59B1FF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4835198" y="4939946"/>
                          <a:ext cx="578192" cy="2130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" name="对象 102">
              <a:extLst>
                <a:ext uri="{FF2B5EF4-FFF2-40B4-BE49-F238E27FC236}">
                  <a16:creationId xmlns:a16="http://schemas.microsoft.com/office/drawing/2014/main" id="{581C322F-8EE1-493B-BF6B-AB9814344C7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9006463"/>
                </p:ext>
              </p:extLst>
            </p:nvPr>
          </p:nvGraphicFramePr>
          <p:xfrm>
            <a:off x="5037150" y="4478832"/>
            <a:ext cx="167246" cy="240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8" name="Equation" r:id="rId33" imgW="126720" imgH="177480" progId="Equation.DSMT4">
                    <p:embed/>
                  </p:oleObj>
                </mc:Choice>
                <mc:Fallback>
                  <p:oleObj name="Equation" r:id="rId33" imgW="126720" imgH="177480" progId="Equation.DSMT4">
                    <p:embed/>
                    <p:pic>
                      <p:nvPicPr>
                        <p:cNvPr id="114" name="对象 113">
                          <a:extLst>
                            <a:ext uri="{FF2B5EF4-FFF2-40B4-BE49-F238E27FC236}">
                              <a16:creationId xmlns:a16="http://schemas.microsoft.com/office/drawing/2014/main" id="{0FA1531E-E0F3-4E5F-A155-E3874FDB11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5037150" y="4478832"/>
                          <a:ext cx="167246" cy="2403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F7F57F2B-0C58-4780-9452-DE1EF61C7CA2}"/>
              </a:ext>
            </a:extLst>
          </p:cNvPr>
          <p:cNvSpPr txBox="1"/>
          <p:nvPr/>
        </p:nvSpPr>
        <p:spPr>
          <a:xfrm>
            <a:off x="275115" y="1234658"/>
            <a:ext cx="2906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Memory module</a:t>
            </a:r>
            <a:endParaRPr lang="zh-CN" altLang="en-US" sz="240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E68A1A0-D1D7-4D73-9367-F74ACE0705E9}"/>
              </a:ext>
            </a:extLst>
          </p:cNvPr>
          <p:cNvSpPr txBox="1"/>
          <p:nvPr/>
        </p:nvSpPr>
        <p:spPr>
          <a:xfrm>
            <a:off x="6454129" y="1280962"/>
            <a:ext cx="3564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DLO shape constraints</a:t>
            </a:r>
            <a:endParaRPr lang="zh-CN" altLang="en-US" sz="24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175063B-9AA2-4D25-8321-0F45B1DF5679}"/>
              </a:ext>
            </a:extLst>
          </p:cNvPr>
          <p:cNvGrpSpPr/>
          <p:nvPr/>
        </p:nvGrpSpPr>
        <p:grpSpPr>
          <a:xfrm>
            <a:off x="6652270" y="2050726"/>
            <a:ext cx="5056121" cy="2844235"/>
            <a:chOff x="6772612" y="2438399"/>
            <a:chExt cx="4747659" cy="2599584"/>
          </a:xfrm>
        </p:grpSpPr>
        <p:pic>
          <p:nvPicPr>
            <p:cNvPr id="159" name="图片 158" descr="图标&#10;&#10;低可信度描述已自动生成">
              <a:extLst>
                <a:ext uri="{FF2B5EF4-FFF2-40B4-BE49-F238E27FC236}">
                  <a16:creationId xmlns:a16="http://schemas.microsoft.com/office/drawing/2014/main" id="{52CD7694-52AD-4763-A68E-823A531FB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27" t="35138" r="42389" b="48351"/>
            <a:stretch/>
          </p:blipFill>
          <p:spPr>
            <a:xfrm>
              <a:off x="10019904" y="3241044"/>
              <a:ext cx="1198759" cy="1286093"/>
            </a:xfrm>
            <a:custGeom>
              <a:avLst/>
              <a:gdLst>
                <a:gd name="connsiteX0" fmla="*/ 0 w 381000"/>
                <a:gd name="connsiteY0" fmla="*/ 0 h 417533"/>
                <a:gd name="connsiteX1" fmla="*/ 381000 w 381000"/>
                <a:gd name="connsiteY1" fmla="*/ 0 h 417533"/>
                <a:gd name="connsiteX2" fmla="*/ 381000 w 381000"/>
                <a:gd name="connsiteY2" fmla="*/ 417533 h 417533"/>
                <a:gd name="connsiteX3" fmla="*/ 0 w 381000"/>
                <a:gd name="connsiteY3" fmla="*/ 417533 h 41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417533">
                  <a:moveTo>
                    <a:pt x="0" y="0"/>
                  </a:moveTo>
                  <a:lnTo>
                    <a:pt x="381000" y="0"/>
                  </a:lnTo>
                  <a:lnTo>
                    <a:pt x="381000" y="417533"/>
                  </a:lnTo>
                  <a:lnTo>
                    <a:pt x="0" y="417533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</p:spPr>
        </p:pic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D92AF4F6-841B-43D1-B602-BD3D8D334391}"/>
                </a:ext>
              </a:extLst>
            </p:cNvPr>
            <p:cNvGrpSpPr/>
            <p:nvPr/>
          </p:nvGrpSpPr>
          <p:grpSpPr>
            <a:xfrm>
              <a:off x="6772612" y="2438399"/>
              <a:ext cx="4747659" cy="2599584"/>
              <a:chOff x="855720" y="2969168"/>
              <a:chExt cx="3861929" cy="2160000"/>
            </a:xfrm>
          </p:grpSpPr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5DB7FBED-70A3-4DC2-8F42-40FF3ECF89AB}"/>
                  </a:ext>
                </a:extLst>
              </p:cNvPr>
              <p:cNvGrpSpPr/>
              <p:nvPr/>
            </p:nvGrpSpPr>
            <p:grpSpPr>
              <a:xfrm>
                <a:off x="963834" y="2969168"/>
                <a:ext cx="3298293" cy="2160000"/>
                <a:chOff x="4909326" y="3460062"/>
                <a:chExt cx="3298293" cy="2160000"/>
              </a:xfrm>
            </p:grpSpPr>
            <p:pic>
              <p:nvPicPr>
                <p:cNvPr id="132" name="图片 131" descr="图标&#10;&#10;低可信度描述已自动生成">
                  <a:extLst>
                    <a:ext uri="{FF2B5EF4-FFF2-40B4-BE49-F238E27FC236}">
                      <a16:creationId xmlns:a16="http://schemas.microsoft.com/office/drawing/2014/main" id="{FF3E4D49-2D92-4D77-A429-A1C94DD875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310" t="6252" r="38081" b="8331"/>
                <a:stretch/>
              </p:blipFill>
              <p:spPr>
                <a:xfrm>
                  <a:off x="6159953" y="3460062"/>
                  <a:ext cx="1085880" cy="2160000"/>
                </a:xfrm>
                <a:prstGeom prst="rect">
                  <a:avLst/>
                </a:prstGeom>
              </p:spPr>
            </p:pic>
            <p:pic>
              <p:nvPicPr>
                <p:cNvPr id="133" name="图片 132" descr="图标&#10;&#10;低可信度描述已自动生成">
                  <a:extLst>
                    <a:ext uri="{FF2B5EF4-FFF2-40B4-BE49-F238E27FC236}">
                      <a16:creationId xmlns:a16="http://schemas.microsoft.com/office/drawing/2014/main" id="{3DDBB5B5-8F74-4F39-B8AF-39AF5AF98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327" t="35138" r="42389" b="48351"/>
                <a:stretch/>
              </p:blipFill>
              <p:spPr>
                <a:xfrm>
                  <a:off x="6666813" y="4192095"/>
                  <a:ext cx="381000" cy="417533"/>
                </a:xfrm>
                <a:custGeom>
                  <a:avLst/>
                  <a:gdLst>
                    <a:gd name="connsiteX0" fmla="*/ 0 w 381000"/>
                    <a:gd name="connsiteY0" fmla="*/ 0 h 417533"/>
                    <a:gd name="connsiteX1" fmla="*/ 381000 w 381000"/>
                    <a:gd name="connsiteY1" fmla="*/ 0 h 417533"/>
                    <a:gd name="connsiteX2" fmla="*/ 381000 w 381000"/>
                    <a:gd name="connsiteY2" fmla="*/ 417533 h 417533"/>
                    <a:gd name="connsiteX3" fmla="*/ 0 w 381000"/>
                    <a:gd name="connsiteY3" fmla="*/ 417533 h 417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000" h="417533">
                      <a:moveTo>
                        <a:pt x="0" y="0"/>
                      </a:moveTo>
                      <a:lnTo>
                        <a:pt x="381000" y="0"/>
                      </a:lnTo>
                      <a:lnTo>
                        <a:pt x="381000" y="417533"/>
                      </a:lnTo>
                      <a:lnTo>
                        <a:pt x="0" y="417533"/>
                      </a:ln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34" name="图片 133" descr="图标&#10;&#10;低可信度描述已自动生成">
                  <a:extLst>
                    <a:ext uri="{FF2B5EF4-FFF2-40B4-BE49-F238E27FC236}">
                      <a16:creationId xmlns:a16="http://schemas.microsoft.com/office/drawing/2014/main" id="{1A43D591-7C13-436B-A3B9-F521A1AE20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81" t="68332" r="52146" b="15402"/>
                <a:stretch/>
              </p:blipFill>
              <p:spPr>
                <a:xfrm>
                  <a:off x="6225409" y="5031105"/>
                  <a:ext cx="375920" cy="411343"/>
                </a:xfrm>
                <a:custGeom>
                  <a:avLst/>
                  <a:gdLst>
                    <a:gd name="connsiteX0" fmla="*/ 0 w 375920"/>
                    <a:gd name="connsiteY0" fmla="*/ 0 h 452120"/>
                    <a:gd name="connsiteX1" fmla="*/ 375920 w 375920"/>
                    <a:gd name="connsiteY1" fmla="*/ 0 h 452120"/>
                    <a:gd name="connsiteX2" fmla="*/ 375920 w 375920"/>
                    <a:gd name="connsiteY2" fmla="*/ 452120 h 452120"/>
                    <a:gd name="connsiteX3" fmla="*/ 0 w 375920"/>
                    <a:gd name="connsiteY3" fmla="*/ 452120 h 45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5920" h="452120">
                      <a:moveTo>
                        <a:pt x="0" y="0"/>
                      </a:moveTo>
                      <a:lnTo>
                        <a:pt x="375920" y="0"/>
                      </a:lnTo>
                      <a:lnTo>
                        <a:pt x="375920" y="452120"/>
                      </a:lnTo>
                      <a:lnTo>
                        <a:pt x="0" y="452120"/>
                      </a:ln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35" name="图片 134" descr="图标&#10;&#10;低可信度描述已自动生成">
                  <a:extLst>
                    <a:ext uri="{FF2B5EF4-FFF2-40B4-BE49-F238E27FC236}">
                      <a16:creationId xmlns:a16="http://schemas.microsoft.com/office/drawing/2014/main" id="{FE09814C-5814-4D05-83B8-71551CE20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81" t="68414" r="52146" b="15402"/>
                <a:stretch/>
              </p:blipFill>
              <p:spPr>
                <a:xfrm>
                  <a:off x="4909326" y="4123289"/>
                  <a:ext cx="978150" cy="1064844"/>
                </a:xfrm>
                <a:custGeom>
                  <a:avLst/>
                  <a:gdLst>
                    <a:gd name="connsiteX0" fmla="*/ 0 w 375920"/>
                    <a:gd name="connsiteY0" fmla="*/ 0 h 452120"/>
                    <a:gd name="connsiteX1" fmla="*/ 375920 w 375920"/>
                    <a:gd name="connsiteY1" fmla="*/ 0 h 452120"/>
                    <a:gd name="connsiteX2" fmla="*/ 375920 w 375920"/>
                    <a:gd name="connsiteY2" fmla="*/ 452120 h 452120"/>
                    <a:gd name="connsiteX3" fmla="*/ 0 w 375920"/>
                    <a:gd name="connsiteY3" fmla="*/ 452120 h 452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5920" h="452120">
                      <a:moveTo>
                        <a:pt x="0" y="0"/>
                      </a:moveTo>
                      <a:lnTo>
                        <a:pt x="375920" y="0"/>
                      </a:lnTo>
                      <a:lnTo>
                        <a:pt x="375920" y="452120"/>
                      </a:lnTo>
                      <a:lnTo>
                        <a:pt x="0" y="452120"/>
                      </a:ln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30A3700B-E3F2-4E09-91D6-73427AACBB49}"/>
                    </a:ext>
                  </a:extLst>
                </p:cNvPr>
                <p:cNvSpPr/>
                <p:nvPr/>
              </p:nvSpPr>
              <p:spPr>
                <a:xfrm>
                  <a:off x="5265054" y="4325587"/>
                  <a:ext cx="275373" cy="28404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sp>
              <p:nvSpPr>
                <p:cNvPr id="137" name="椭圆 136">
                  <a:extLst>
                    <a:ext uri="{FF2B5EF4-FFF2-40B4-BE49-F238E27FC236}">
                      <a16:creationId xmlns:a16="http://schemas.microsoft.com/office/drawing/2014/main" id="{1FA44B7C-83EE-4F41-9802-3E10960A111F}"/>
                    </a:ext>
                  </a:extLst>
                </p:cNvPr>
                <p:cNvSpPr/>
                <p:nvPr/>
              </p:nvSpPr>
              <p:spPr>
                <a:xfrm>
                  <a:off x="5373339" y="4437202"/>
                  <a:ext cx="58802" cy="6080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1183AC11-136C-4C31-A8BA-0AFCC5E4E9E7}"/>
                    </a:ext>
                  </a:extLst>
                </p:cNvPr>
                <p:cNvGrpSpPr/>
                <p:nvPr/>
              </p:nvGrpSpPr>
              <p:grpSpPr>
                <a:xfrm>
                  <a:off x="5339881" y="4595081"/>
                  <a:ext cx="275373" cy="284040"/>
                  <a:chOff x="5497386" y="5001354"/>
                  <a:chExt cx="214106" cy="213554"/>
                </a:xfrm>
              </p:grpSpPr>
              <p:sp>
                <p:nvSpPr>
                  <p:cNvPr id="157" name="椭圆 156">
                    <a:extLst>
                      <a:ext uri="{FF2B5EF4-FFF2-40B4-BE49-F238E27FC236}">
                        <a16:creationId xmlns:a16="http://schemas.microsoft.com/office/drawing/2014/main" id="{3DBCD210-1F86-4CE9-A0B8-E61139DDF937}"/>
                      </a:ext>
                    </a:extLst>
                  </p:cNvPr>
                  <p:cNvSpPr/>
                  <p:nvPr/>
                </p:nvSpPr>
                <p:spPr>
                  <a:xfrm>
                    <a:off x="5497386" y="5001354"/>
                    <a:ext cx="214106" cy="213554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58" name="椭圆 157">
                    <a:extLst>
                      <a:ext uri="{FF2B5EF4-FFF2-40B4-BE49-F238E27FC236}">
                        <a16:creationId xmlns:a16="http://schemas.microsoft.com/office/drawing/2014/main" id="{BA146560-A5A7-42A2-AB72-4FA1AF6FAE77}"/>
                      </a:ext>
                    </a:extLst>
                  </p:cNvPr>
                  <p:cNvSpPr/>
                  <p:nvPr/>
                </p:nvSpPr>
                <p:spPr>
                  <a:xfrm>
                    <a:off x="5581579" y="5085271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</p:grp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97987BBC-14BF-48B6-8D47-84A99B1B2F93}"/>
                    </a:ext>
                  </a:extLst>
                </p:cNvPr>
                <p:cNvGrpSpPr/>
                <p:nvPr/>
              </p:nvGrpSpPr>
              <p:grpSpPr>
                <a:xfrm>
                  <a:off x="5481257" y="4834170"/>
                  <a:ext cx="275373" cy="284040"/>
                  <a:chOff x="5497386" y="5001354"/>
                  <a:chExt cx="214106" cy="213554"/>
                </a:xfrm>
              </p:grpSpPr>
              <p:sp>
                <p:nvSpPr>
                  <p:cNvPr id="155" name="椭圆 154">
                    <a:extLst>
                      <a:ext uri="{FF2B5EF4-FFF2-40B4-BE49-F238E27FC236}">
                        <a16:creationId xmlns:a16="http://schemas.microsoft.com/office/drawing/2014/main" id="{08DE1C36-4D9D-4CC3-ACBA-752740BC9B11}"/>
                      </a:ext>
                    </a:extLst>
                  </p:cNvPr>
                  <p:cNvSpPr/>
                  <p:nvPr/>
                </p:nvSpPr>
                <p:spPr>
                  <a:xfrm>
                    <a:off x="5497386" y="5001354"/>
                    <a:ext cx="214106" cy="213554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  <p:sp>
                <p:nvSpPr>
                  <p:cNvPr id="156" name="椭圆 155">
                    <a:extLst>
                      <a:ext uri="{FF2B5EF4-FFF2-40B4-BE49-F238E27FC236}">
                        <a16:creationId xmlns:a16="http://schemas.microsoft.com/office/drawing/2014/main" id="{5CF0DCF8-1FE2-4796-959E-D227F1434756}"/>
                      </a:ext>
                    </a:extLst>
                  </p:cNvPr>
                  <p:cNvSpPr/>
                  <p:nvPr/>
                </p:nvSpPr>
                <p:spPr>
                  <a:xfrm>
                    <a:off x="5581579" y="5085271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1"/>
                  </a:p>
                </p:txBody>
              </p:sp>
            </p:grp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519FBD23-C318-4762-AA76-67AA1DD559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74115" y="4258285"/>
                  <a:ext cx="57150" cy="398145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C5FBA8B9-8040-46EB-9990-88976A10D2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56970" y="4504030"/>
                  <a:ext cx="200025" cy="417195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9BE249A6-4C8D-4AF2-9E92-FA65C6B08B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2220" y="4824070"/>
                  <a:ext cx="285750" cy="26670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弧形 142">
                  <a:extLst>
                    <a:ext uri="{FF2B5EF4-FFF2-40B4-BE49-F238E27FC236}">
                      <a16:creationId xmlns:a16="http://schemas.microsoft.com/office/drawing/2014/main" id="{2F8A9FDE-F020-4EEA-BD72-A53D1A518806}"/>
                    </a:ext>
                  </a:extLst>
                </p:cNvPr>
                <p:cNvSpPr/>
                <p:nvPr/>
              </p:nvSpPr>
              <p:spPr>
                <a:xfrm rot="18488436">
                  <a:off x="5440671" y="4816245"/>
                  <a:ext cx="261367" cy="205759"/>
                </a:xfrm>
                <a:prstGeom prst="arc">
                  <a:avLst>
                    <a:gd name="adj1" fmla="val 16200000"/>
                    <a:gd name="adj2" fmla="val 17309056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sp>
              <p:nvSpPr>
                <p:cNvPr id="144" name="弧形 143">
                  <a:extLst>
                    <a:ext uri="{FF2B5EF4-FFF2-40B4-BE49-F238E27FC236}">
                      <a16:creationId xmlns:a16="http://schemas.microsoft.com/office/drawing/2014/main" id="{DFDD5C6E-CEAF-46B7-9ED2-1689C3CCC2C7}"/>
                    </a:ext>
                  </a:extLst>
                </p:cNvPr>
                <p:cNvSpPr/>
                <p:nvPr/>
              </p:nvSpPr>
              <p:spPr>
                <a:xfrm rot="20262965">
                  <a:off x="5288914" y="4535907"/>
                  <a:ext cx="261367" cy="205759"/>
                </a:xfrm>
                <a:prstGeom prst="arc">
                  <a:avLst>
                    <a:gd name="adj1" fmla="val 16200000"/>
                    <a:gd name="adj2" fmla="val 17309056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graphicFrame>
              <p:nvGraphicFramePr>
                <p:cNvPr id="145" name="对象 144">
                  <a:extLst>
                    <a:ext uri="{FF2B5EF4-FFF2-40B4-BE49-F238E27FC236}">
                      <a16:creationId xmlns:a16="http://schemas.microsoft.com/office/drawing/2014/main" id="{DB94E93C-32AB-4C1B-8600-16E47E104F6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44128063"/>
                    </p:ext>
                  </p:extLst>
                </p:nvPr>
              </p:nvGraphicFramePr>
              <p:xfrm>
                <a:off x="5177462" y="4500311"/>
                <a:ext cx="203200" cy="228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259" name="Equation" r:id="rId37" imgW="203040" imgH="228600" progId="Equation.DSMT4">
                        <p:embed/>
                      </p:oleObj>
                    </mc:Choice>
                    <mc:Fallback>
                      <p:oleObj name="Equation" r:id="rId37" imgW="203040" imgH="228600" progId="Equation.DSMT4">
                        <p:embed/>
                        <p:pic>
                          <p:nvPicPr>
                            <p:cNvPr id="252" name="对象 251">
                              <a:extLst>
                                <a:ext uri="{FF2B5EF4-FFF2-40B4-BE49-F238E27FC236}">
                                  <a16:creationId xmlns:a16="http://schemas.microsoft.com/office/drawing/2014/main" id="{9DF8A5F3-D01C-40FD-A5C3-9E1CD56F9E9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177462" y="4500311"/>
                              <a:ext cx="203200" cy="2286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46" name="对象 145">
                  <a:extLst>
                    <a:ext uri="{FF2B5EF4-FFF2-40B4-BE49-F238E27FC236}">
                      <a16:creationId xmlns:a16="http://schemas.microsoft.com/office/drawing/2014/main" id="{56059352-8C22-41D3-8601-96A5EC30436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44644308"/>
                    </p:ext>
                  </p:extLst>
                </p:nvPr>
              </p:nvGraphicFramePr>
              <p:xfrm>
                <a:off x="5308356" y="4816922"/>
                <a:ext cx="203200" cy="228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260" name="Equation" r:id="rId39" imgW="203040" imgH="228600" progId="Equation.DSMT4">
                        <p:embed/>
                      </p:oleObj>
                    </mc:Choice>
                    <mc:Fallback>
                      <p:oleObj name="Equation" r:id="rId39" imgW="203040" imgH="228600" progId="Equation.DSMT4">
                        <p:embed/>
                        <p:pic>
                          <p:nvPicPr>
                            <p:cNvPr id="253" name="对象 252">
                              <a:extLst>
                                <a:ext uri="{FF2B5EF4-FFF2-40B4-BE49-F238E27FC236}">
                                  <a16:creationId xmlns:a16="http://schemas.microsoft.com/office/drawing/2014/main" id="{D0615525-FA99-426B-875C-E79297FF565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308356" y="4816922"/>
                              <a:ext cx="203200" cy="2286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48" name="椭圆 147">
                  <a:extLst>
                    <a:ext uri="{FF2B5EF4-FFF2-40B4-BE49-F238E27FC236}">
                      <a16:creationId xmlns:a16="http://schemas.microsoft.com/office/drawing/2014/main" id="{39E75886-C1E1-4C5B-A1C7-2234D8433437}"/>
                    </a:ext>
                  </a:extLst>
                </p:cNvPr>
                <p:cNvSpPr/>
                <p:nvPr/>
              </p:nvSpPr>
              <p:spPr>
                <a:xfrm>
                  <a:off x="7808761" y="4519270"/>
                  <a:ext cx="275373" cy="284040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25165CB0-6500-4F32-A1D7-E77987E522A5}"/>
                    </a:ext>
                  </a:extLst>
                </p:cNvPr>
                <p:cNvSpPr/>
                <p:nvPr/>
              </p:nvSpPr>
              <p:spPr>
                <a:xfrm rot="21163889">
                  <a:off x="7888981" y="4527496"/>
                  <a:ext cx="114856" cy="2703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  <p:sp>
              <p:nvSpPr>
                <p:cNvPr id="150" name="图形 43" descr="箭头: 直 纯色填充">
                  <a:extLst>
                    <a:ext uri="{FF2B5EF4-FFF2-40B4-BE49-F238E27FC236}">
                      <a16:creationId xmlns:a16="http://schemas.microsoft.com/office/drawing/2014/main" id="{E29FE16D-0201-4A9A-99BE-6DB86078C2F1}"/>
                    </a:ext>
                  </a:extLst>
                </p:cNvPr>
                <p:cNvSpPr/>
                <p:nvPr/>
              </p:nvSpPr>
              <p:spPr>
                <a:xfrm rot="4971058">
                  <a:off x="7824144" y="4394091"/>
                  <a:ext cx="182290" cy="87709"/>
                </a:xfrm>
                <a:custGeom>
                  <a:avLst/>
                  <a:gdLst>
                    <a:gd name="connsiteX0" fmla="*/ 228626 w 838226"/>
                    <a:gd name="connsiteY0" fmla="*/ 114300 h 457200"/>
                    <a:gd name="connsiteX1" fmla="*/ 228626 w 838226"/>
                    <a:gd name="connsiteY1" fmla="*/ 0 h 457200"/>
                    <a:gd name="connsiteX2" fmla="*/ 26 w 838226"/>
                    <a:gd name="connsiteY2" fmla="*/ 228600 h 457200"/>
                    <a:gd name="connsiteX3" fmla="*/ 228626 w 838226"/>
                    <a:gd name="connsiteY3" fmla="*/ 457200 h 457200"/>
                    <a:gd name="connsiteX4" fmla="*/ 228626 w 838226"/>
                    <a:gd name="connsiteY4" fmla="*/ 342900 h 457200"/>
                    <a:gd name="connsiteX5" fmla="*/ 838226 w 838226"/>
                    <a:gd name="connsiteY5" fmla="*/ 228600 h 457200"/>
                    <a:gd name="connsiteX6" fmla="*/ 228626 w 838226"/>
                    <a:gd name="connsiteY6" fmla="*/ 1143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226" h="457200">
                      <a:moveTo>
                        <a:pt x="228626" y="114300"/>
                      </a:moveTo>
                      <a:lnTo>
                        <a:pt x="228626" y="0"/>
                      </a:lnTo>
                      <a:lnTo>
                        <a:pt x="26" y="228600"/>
                      </a:lnTo>
                      <a:cubicBezTo>
                        <a:pt x="-2831" y="228600"/>
                        <a:pt x="228626" y="457200"/>
                        <a:pt x="228626" y="457200"/>
                      </a:cubicBezTo>
                      <a:lnTo>
                        <a:pt x="228626" y="342900"/>
                      </a:lnTo>
                      <a:lnTo>
                        <a:pt x="838226" y="228600"/>
                      </a:lnTo>
                      <a:lnTo>
                        <a:pt x="228626" y="11430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05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351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1" name="图形 43" descr="箭头: 直 纯色填充">
                  <a:extLst>
                    <a:ext uri="{FF2B5EF4-FFF2-40B4-BE49-F238E27FC236}">
                      <a16:creationId xmlns:a16="http://schemas.microsoft.com/office/drawing/2014/main" id="{4B1D4CE1-2C2C-40FE-878F-D527073F6731}"/>
                    </a:ext>
                  </a:extLst>
                </p:cNvPr>
                <p:cNvSpPr/>
                <p:nvPr/>
              </p:nvSpPr>
              <p:spPr>
                <a:xfrm rot="15646625">
                  <a:off x="7881563" y="4845966"/>
                  <a:ext cx="182290" cy="87709"/>
                </a:xfrm>
                <a:custGeom>
                  <a:avLst/>
                  <a:gdLst>
                    <a:gd name="connsiteX0" fmla="*/ 228626 w 838226"/>
                    <a:gd name="connsiteY0" fmla="*/ 114300 h 457200"/>
                    <a:gd name="connsiteX1" fmla="*/ 228626 w 838226"/>
                    <a:gd name="connsiteY1" fmla="*/ 0 h 457200"/>
                    <a:gd name="connsiteX2" fmla="*/ 26 w 838226"/>
                    <a:gd name="connsiteY2" fmla="*/ 228600 h 457200"/>
                    <a:gd name="connsiteX3" fmla="*/ 228626 w 838226"/>
                    <a:gd name="connsiteY3" fmla="*/ 457200 h 457200"/>
                    <a:gd name="connsiteX4" fmla="*/ 228626 w 838226"/>
                    <a:gd name="connsiteY4" fmla="*/ 342900 h 457200"/>
                    <a:gd name="connsiteX5" fmla="*/ 838226 w 838226"/>
                    <a:gd name="connsiteY5" fmla="*/ 228600 h 457200"/>
                    <a:gd name="connsiteX6" fmla="*/ 228626 w 838226"/>
                    <a:gd name="connsiteY6" fmla="*/ 1143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226" h="457200">
                      <a:moveTo>
                        <a:pt x="228626" y="114300"/>
                      </a:moveTo>
                      <a:lnTo>
                        <a:pt x="228626" y="0"/>
                      </a:lnTo>
                      <a:lnTo>
                        <a:pt x="26" y="228600"/>
                      </a:lnTo>
                      <a:cubicBezTo>
                        <a:pt x="-2831" y="228600"/>
                        <a:pt x="228626" y="457200"/>
                        <a:pt x="228626" y="457200"/>
                      </a:cubicBezTo>
                      <a:lnTo>
                        <a:pt x="228626" y="342900"/>
                      </a:lnTo>
                      <a:lnTo>
                        <a:pt x="838226" y="228600"/>
                      </a:lnTo>
                      <a:lnTo>
                        <a:pt x="228626" y="11430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05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351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2" name="图形 43" descr="箭头: 直 纯色填充">
                  <a:extLst>
                    <a:ext uri="{FF2B5EF4-FFF2-40B4-BE49-F238E27FC236}">
                      <a16:creationId xmlns:a16="http://schemas.microsoft.com/office/drawing/2014/main" id="{C910EB95-9D42-40D9-9795-B7DC074E6D3A}"/>
                    </a:ext>
                  </a:extLst>
                </p:cNvPr>
                <p:cNvSpPr/>
                <p:nvPr/>
              </p:nvSpPr>
              <p:spPr>
                <a:xfrm rot="10345999">
                  <a:off x="7686573" y="4638956"/>
                  <a:ext cx="182290" cy="87709"/>
                </a:xfrm>
                <a:custGeom>
                  <a:avLst/>
                  <a:gdLst>
                    <a:gd name="connsiteX0" fmla="*/ 228626 w 838226"/>
                    <a:gd name="connsiteY0" fmla="*/ 114300 h 457200"/>
                    <a:gd name="connsiteX1" fmla="*/ 228626 w 838226"/>
                    <a:gd name="connsiteY1" fmla="*/ 0 h 457200"/>
                    <a:gd name="connsiteX2" fmla="*/ 26 w 838226"/>
                    <a:gd name="connsiteY2" fmla="*/ 228600 h 457200"/>
                    <a:gd name="connsiteX3" fmla="*/ 228626 w 838226"/>
                    <a:gd name="connsiteY3" fmla="*/ 457200 h 457200"/>
                    <a:gd name="connsiteX4" fmla="*/ 228626 w 838226"/>
                    <a:gd name="connsiteY4" fmla="*/ 342900 h 457200"/>
                    <a:gd name="connsiteX5" fmla="*/ 838226 w 838226"/>
                    <a:gd name="connsiteY5" fmla="*/ 228600 h 457200"/>
                    <a:gd name="connsiteX6" fmla="*/ 228626 w 838226"/>
                    <a:gd name="connsiteY6" fmla="*/ 1143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226" h="457200">
                      <a:moveTo>
                        <a:pt x="228626" y="114300"/>
                      </a:moveTo>
                      <a:lnTo>
                        <a:pt x="228626" y="0"/>
                      </a:lnTo>
                      <a:lnTo>
                        <a:pt x="26" y="228600"/>
                      </a:lnTo>
                      <a:cubicBezTo>
                        <a:pt x="-2831" y="228600"/>
                        <a:pt x="228626" y="457200"/>
                        <a:pt x="228626" y="457200"/>
                      </a:cubicBezTo>
                      <a:lnTo>
                        <a:pt x="228626" y="342900"/>
                      </a:lnTo>
                      <a:lnTo>
                        <a:pt x="838226" y="228600"/>
                      </a:lnTo>
                      <a:lnTo>
                        <a:pt x="228626" y="11430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05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351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3" name="图形 43" descr="箭头: 直 纯色填充">
                  <a:extLst>
                    <a:ext uri="{FF2B5EF4-FFF2-40B4-BE49-F238E27FC236}">
                      <a16:creationId xmlns:a16="http://schemas.microsoft.com/office/drawing/2014/main" id="{820434B6-B46A-4D0B-A120-EF00A13EB8FB}"/>
                    </a:ext>
                  </a:extLst>
                </p:cNvPr>
                <p:cNvSpPr/>
                <p:nvPr/>
              </p:nvSpPr>
              <p:spPr>
                <a:xfrm rot="21077256">
                  <a:off x="8025329" y="4598066"/>
                  <a:ext cx="182290" cy="87709"/>
                </a:xfrm>
                <a:custGeom>
                  <a:avLst/>
                  <a:gdLst>
                    <a:gd name="connsiteX0" fmla="*/ 228626 w 838226"/>
                    <a:gd name="connsiteY0" fmla="*/ 114300 h 457200"/>
                    <a:gd name="connsiteX1" fmla="*/ 228626 w 838226"/>
                    <a:gd name="connsiteY1" fmla="*/ 0 h 457200"/>
                    <a:gd name="connsiteX2" fmla="*/ 26 w 838226"/>
                    <a:gd name="connsiteY2" fmla="*/ 228600 h 457200"/>
                    <a:gd name="connsiteX3" fmla="*/ 228626 w 838226"/>
                    <a:gd name="connsiteY3" fmla="*/ 457200 h 457200"/>
                    <a:gd name="connsiteX4" fmla="*/ 228626 w 838226"/>
                    <a:gd name="connsiteY4" fmla="*/ 342900 h 457200"/>
                    <a:gd name="connsiteX5" fmla="*/ 838226 w 838226"/>
                    <a:gd name="connsiteY5" fmla="*/ 228600 h 457200"/>
                    <a:gd name="connsiteX6" fmla="*/ 228626 w 838226"/>
                    <a:gd name="connsiteY6" fmla="*/ 1143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226" h="457200">
                      <a:moveTo>
                        <a:pt x="228626" y="114300"/>
                      </a:moveTo>
                      <a:lnTo>
                        <a:pt x="228626" y="0"/>
                      </a:lnTo>
                      <a:lnTo>
                        <a:pt x="26" y="228600"/>
                      </a:lnTo>
                      <a:cubicBezTo>
                        <a:pt x="-2831" y="228600"/>
                        <a:pt x="228626" y="457200"/>
                        <a:pt x="228626" y="457200"/>
                      </a:cubicBezTo>
                      <a:lnTo>
                        <a:pt x="228626" y="342900"/>
                      </a:lnTo>
                      <a:lnTo>
                        <a:pt x="838226" y="228600"/>
                      </a:lnTo>
                      <a:lnTo>
                        <a:pt x="228626" y="11430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05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351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4" name="椭圆 153">
                  <a:extLst>
                    <a:ext uri="{FF2B5EF4-FFF2-40B4-BE49-F238E27FC236}">
                      <a16:creationId xmlns:a16="http://schemas.microsoft.com/office/drawing/2014/main" id="{39723B0A-6BF8-43B8-9F93-6247611D60A0}"/>
                    </a:ext>
                  </a:extLst>
                </p:cNvPr>
                <p:cNvSpPr/>
                <p:nvPr/>
              </p:nvSpPr>
              <p:spPr>
                <a:xfrm>
                  <a:off x="7915646" y="4630885"/>
                  <a:ext cx="58802" cy="6080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1"/>
                </a:p>
              </p:txBody>
            </p:sp>
          </p:grp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89AD6EAF-A89B-4B11-A3D8-04FBB038CBD9}"/>
                  </a:ext>
                </a:extLst>
              </p:cNvPr>
              <p:cNvCxnSpPr>
                <a:cxnSpLocks/>
                <a:stCxn id="135" idx="1"/>
                <a:endCxn id="134" idx="0"/>
              </p:cNvCxnSpPr>
              <p:nvPr/>
            </p:nvCxnSpPr>
            <p:spPr>
              <a:xfrm>
                <a:off x="1941984" y="3632395"/>
                <a:ext cx="337933" cy="9078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DC45B27B-5E7B-43CC-BD6B-FE9502B34B63}"/>
                  </a:ext>
                </a:extLst>
              </p:cNvPr>
              <p:cNvCxnSpPr>
                <a:cxnSpLocks/>
                <a:stCxn id="135" idx="2"/>
                <a:endCxn id="134" idx="3"/>
              </p:cNvCxnSpPr>
              <p:nvPr/>
            </p:nvCxnSpPr>
            <p:spPr>
              <a:xfrm>
                <a:off x="1941984" y="4697239"/>
                <a:ext cx="337933" cy="2543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2883559D-FA2E-44A0-9615-71606F129216}"/>
                  </a:ext>
                </a:extLst>
              </p:cNvPr>
              <p:cNvCxnSpPr>
                <a:cxnSpLocks/>
                <a:stCxn id="133" idx="1"/>
              </p:cNvCxnSpPr>
              <p:nvPr/>
            </p:nvCxnSpPr>
            <p:spPr>
              <a:xfrm flipV="1">
                <a:off x="3102321" y="3628823"/>
                <a:ext cx="389511" cy="723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20304D6B-C63C-4CDA-A7BD-F43FADE182E0}"/>
                  </a:ext>
                </a:extLst>
              </p:cNvPr>
              <p:cNvCxnSpPr>
                <a:cxnSpLocks/>
                <a:stCxn id="133" idx="2"/>
              </p:cNvCxnSpPr>
              <p:nvPr/>
            </p:nvCxnSpPr>
            <p:spPr>
              <a:xfrm>
                <a:off x="3102321" y="4118734"/>
                <a:ext cx="389511" cy="5787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B91A5003-9833-46E1-8AFC-74A16EEBBBAB}"/>
                  </a:ext>
                </a:extLst>
              </p:cNvPr>
              <p:cNvSpPr txBox="1"/>
              <p:nvPr/>
            </p:nvSpPr>
            <p:spPr>
              <a:xfrm>
                <a:off x="855720" y="4677307"/>
                <a:ext cx="1206246" cy="233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DLO smooth loss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FC1414CB-A3A0-48F8-8048-E1B93D354933}"/>
                  </a:ext>
                </a:extLst>
              </p:cNvPr>
              <p:cNvSpPr txBox="1"/>
              <p:nvPr/>
            </p:nvSpPr>
            <p:spPr>
              <a:xfrm>
                <a:off x="3276836" y="4673230"/>
                <a:ext cx="1440813" cy="233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Elongated shape loss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18C8A16-3D72-48E7-AD23-4A99ED6C2B3C}"/>
              </a:ext>
            </a:extLst>
          </p:cNvPr>
          <p:cNvCxnSpPr/>
          <p:nvPr/>
        </p:nvCxnSpPr>
        <p:spPr>
          <a:xfrm>
            <a:off x="6096000" y="1338051"/>
            <a:ext cx="0" cy="500469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E5E7642F-F987-40BE-8756-89EBAC01C473}"/>
              </a:ext>
            </a:extLst>
          </p:cNvPr>
          <p:cNvSpPr txBox="1"/>
          <p:nvPr/>
        </p:nvSpPr>
        <p:spPr>
          <a:xfrm>
            <a:off x="145384" y="5227281"/>
            <a:ext cx="5781909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Extract memory across samples by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 pooling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to reinforce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supervisory signals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3D427396-630F-4709-A35A-1418D1BCB009}"/>
              </a:ext>
            </a:extLst>
          </p:cNvPr>
          <p:cNvSpPr txBox="1"/>
          <p:nvPr/>
        </p:nvSpPr>
        <p:spPr>
          <a:xfrm>
            <a:off x="6233571" y="5239693"/>
            <a:ext cx="6063933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Integrate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DLO priors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, like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smooth and elongated shapes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, to enhance reconstruction performance.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70C7095C-E8B6-42B4-A788-410A399E28C4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4</a:t>
            </a:r>
            <a:endParaRPr lang="zh-CN" altLang="en-US" sz="1351" dirty="0"/>
          </a:p>
        </p:txBody>
      </p:sp>
    </p:spTree>
    <p:extLst>
      <p:ext uri="{BB962C8B-B14F-4D97-AF65-F5344CB8AC3E}">
        <p14:creationId xmlns:p14="http://schemas.microsoft.com/office/powerpoint/2010/main" val="3872973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178">
            <a:extLst>
              <a:ext uri="{FF2B5EF4-FFF2-40B4-BE49-F238E27FC236}">
                <a16:creationId xmlns:a16="http://schemas.microsoft.com/office/drawing/2014/main" id="{A013EB21-6069-4910-BDCF-4487A14A697C}"/>
              </a:ext>
            </a:extLst>
          </p:cNvPr>
          <p:cNvSpPr txBox="1"/>
          <p:nvPr/>
        </p:nvSpPr>
        <p:spPr>
          <a:xfrm>
            <a:off x="4639707" y="279677"/>
            <a:ext cx="293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zh-CN" altLang="en-US" sz="36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6707330B-7501-42BC-B0D8-291690854A1A}"/>
              </a:ext>
            </a:extLst>
          </p:cNvPr>
          <p:cNvSpPr txBox="1"/>
          <p:nvPr/>
        </p:nvSpPr>
        <p:spPr>
          <a:xfrm>
            <a:off x="150194" y="926008"/>
            <a:ext cx="11891611" cy="1512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Experiments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—Synthetic Dataset Generation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The DLO has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randomly moving endpoints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, while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occlusion cube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moves to simulate occlusions.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7,000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DLO samples, split into training, validation, and test sets with an approximate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7:2:1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ratio.</a:t>
            </a: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98290786-08D0-4778-8BF0-85A94B07D19B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5</a:t>
            </a:r>
            <a:endParaRPr lang="zh-CN" altLang="en-US" sz="1351" dirty="0"/>
          </a:p>
        </p:txBody>
      </p:sp>
      <p:pic>
        <p:nvPicPr>
          <p:cNvPr id="4" name="rgb">
            <a:hlinkClick r:id="" action="ppaction://media"/>
            <a:extLst>
              <a:ext uri="{FF2B5EF4-FFF2-40B4-BE49-F238E27FC236}">
                <a16:creationId xmlns:a16="http://schemas.microsoft.com/office/drawing/2014/main" id="{C9D3FCF8-554F-4E12-A9E4-783B952BEE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3434" t="-1" r="23484" b="24558"/>
          <a:stretch/>
        </p:blipFill>
        <p:spPr>
          <a:xfrm>
            <a:off x="1250303" y="2913397"/>
            <a:ext cx="4077476" cy="3259772"/>
          </a:xfrm>
          <a:prstGeom prst="rect">
            <a:avLst/>
          </a:prstGeom>
        </p:spPr>
      </p:pic>
      <p:pic>
        <p:nvPicPr>
          <p:cNvPr id="6" name="pcd">
            <a:hlinkClick r:id="" action="ppaction://media"/>
            <a:extLst>
              <a:ext uri="{FF2B5EF4-FFF2-40B4-BE49-F238E27FC236}">
                <a16:creationId xmlns:a16="http://schemas.microsoft.com/office/drawing/2014/main" id="{83356169-F21D-4D19-9A6A-9B67653F3F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15956" y="2701103"/>
            <a:ext cx="3684361" cy="36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178">
            <a:extLst>
              <a:ext uri="{FF2B5EF4-FFF2-40B4-BE49-F238E27FC236}">
                <a16:creationId xmlns:a16="http://schemas.microsoft.com/office/drawing/2014/main" id="{A013EB21-6069-4910-BDCF-4487A14A697C}"/>
              </a:ext>
            </a:extLst>
          </p:cNvPr>
          <p:cNvSpPr txBox="1"/>
          <p:nvPr/>
        </p:nvSpPr>
        <p:spPr>
          <a:xfrm>
            <a:off x="4639707" y="279677"/>
            <a:ext cx="293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E31B4F-D080-4377-A245-85756DC272F7}"/>
              </a:ext>
            </a:extLst>
          </p:cNvPr>
          <p:cNvSpPr txBox="1"/>
          <p:nvPr/>
        </p:nvSpPr>
        <p:spPr>
          <a:xfrm>
            <a:off x="150194" y="926008"/>
            <a:ext cx="11891611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—Results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39CDDC6-410F-4131-A0F7-0B883627F78C}"/>
              </a:ext>
            </a:extLst>
          </p:cNvPr>
          <p:cNvSpPr txBox="1"/>
          <p:nvPr/>
        </p:nvSpPr>
        <p:spPr>
          <a:xfrm>
            <a:off x="0" y="5245126"/>
            <a:ext cx="1220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 </a:t>
            </a:r>
            <a:r>
              <a:rPr lang="en-US" altLang="zh-CN" sz="12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K. </a:t>
            </a:r>
            <a:r>
              <a:rPr lang="en-US" altLang="zh-CN" sz="1200" b="0" i="0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Lv</a:t>
            </a:r>
            <a:r>
              <a:rPr lang="en-US" altLang="zh-CN" sz="12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Yu, Y. Pu, X. Jiang, G. Huang, and X. Li, “Learning to estimate 3-d states of deformable linear objects from single-frame occluded point clouds,” in 2023 IEEE International Conference on Robotics and Automation (ICRA). IEEE, 2023, pp. 7119–7125.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0751E76-645A-4FB0-8A2C-658611EC7FDC}"/>
              </a:ext>
            </a:extLst>
          </p:cNvPr>
          <p:cNvSpPr txBox="1"/>
          <p:nvPr/>
        </p:nvSpPr>
        <p:spPr>
          <a:xfrm>
            <a:off x="0" y="5619723"/>
            <a:ext cx="12201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[2] </a:t>
            </a:r>
            <a:r>
              <a:rPr lang="en-US" altLang="zh-CN" sz="12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P. </a:t>
            </a:r>
            <a:r>
              <a:rPr lang="en-US" altLang="zh-CN" sz="1200" b="0" i="0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Kicki</a:t>
            </a:r>
            <a:r>
              <a:rPr lang="en-US" altLang="zh-CN" sz="12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A. </a:t>
            </a:r>
            <a:r>
              <a:rPr lang="en-US" altLang="zh-CN" sz="1200" b="0" i="0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Szymko</a:t>
            </a:r>
            <a:r>
              <a:rPr lang="en-US" altLang="zh-CN" sz="12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K. </a:t>
            </a:r>
            <a:r>
              <a:rPr lang="en-US" altLang="zh-CN" sz="1200" b="0" i="0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Walas</a:t>
            </a:r>
            <a:r>
              <a:rPr lang="en-US" altLang="zh-CN" sz="12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“</a:t>
            </a:r>
            <a:r>
              <a:rPr lang="en-US" altLang="zh-CN" sz="1200" b="0" i="0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Dloftbs</a:t>
            </a:r>
            <a:r>
              <a:rPr lang="en-US" altLang="zh-CN" sz="12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–fast tracking of deformable linear objects with b-splines,” in 2023 IEEE International Conference on Robotics and Automation (ICRA). IEEE, 2023, pp. 7104–7110.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FAD7C2-25E8-46A6-B896-A680B5E41407}"/>
              </a:ext>
            </a:extLst>
          </p:cNvPr>
          <p:cNvSpPr txBox="1"/>
          <p:nvPr/>
        </p:nvSpPr>
        <p:spPr>
          <a:xfrm>
            <a:off x="0" y="6008029"/>
            <a:ext cx="12201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S.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Zhaole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H. Zhou, L.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Nanbo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L. Chen, J. Zhu, and R. B. Fisher, “A robust deformable linear object perception pipeline in 3d: From segmentation to reconstruction,” IEEE Robotics and Automation Letters, vol. 9, no. 1, pp. 843–850, 2023.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514820-6CC4-4B58-86D9-5B6BCECBF326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6</a:t>
            </a:r>
            <a:endParaRPr lang="zh-CN" altLang="en-US" sz="135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EC8978-BEE6-468A-94DD-0A67D9161A18}"/>
              </a:ext>
            </a:extLst>
          </p:cNvPr>
          <p:cNvSpPr txBox="1"/>
          <p:nvPr/>
        </p:nvSpPr>
        <p:spPr>
          <a:xfrm>
            <a:off x="9088" y="6396335"/>
            <a:ext cx="11792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[4] R. Cui, S.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Qiu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S. Anwar, J. Liu, C. Xing, J. Zhang, and N. Barnes, “P2c: Self-supervised point cloud completion from single partial clouds,” in Proceedings of the IEEE/CVF International Conference on Computer Vision, 2023, pp. 14 351–14 360.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FFA63F-0210-4646-8B1E-AB6155937C40}"/>
              </a:ext>
            </a:extLst>
          </p:cNvPr>
          <p:cNvGrpSpPr/>
          <p:nvPr/>
        </p:nvGrpSpPr>
        <p:grpSpPr>
          <a:xfrm>
            <a:off x="978870" y="2197814"/>
            <a:ext cx="10086975" cy="2851810"/>
            <a:chOff x="978870" y="1988891"/>
            <a:chExt cx="10086975" cy="285181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1B0136F-38EC-4403-B9A7-C004E98A80D2}"/>
                </a:ext>
              </a:extLst>
            </p:cNvPr>
            <p:cNvGrpSpPr/>
            <p:nvPr/>
          </p:nvGrpSpPr>
          <p:grpSpPr>
            <a:xfrm>
              <a:off x="978870" y="1988891"/>
              <a:ext cx="10086975" cy="2145351"/>
              <a:chOff x="1157117" y="2307871"/>
              <a:chExt cx="9868677" cy="2123260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B19E980-7134-4924-9FBF-BE1FBF5B38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586" b="18345"/>
              <a:stretch/>
            </p:blipFill>
            <p:spPr>
              <a:xfrm>
                <a:off x="1157117" y="2307871"/>
                <a:ext cx="9868677" cy="2123260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C51120-AC4A-4CD2-9581-A4415F1A6EAD}"/>
                  </a:ext>
                </a:extLst>
              </p:cNvPr>
              <p:cNvSpPr txBox="1"/>
              <p:nvPr/>
            </p:nvSpPr>
            <p:spPr>
              <a:xfrm>
                <a:off x="2207596" y="2759268"/>
                <a:ext cx="388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[1]</a:t>
                </a:r>
                <a:endParaRPr lang="zh-CN" altLang="en-US" sz="1400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F968ACE-264B-4C6B-BF36-75CF8A9D2A28}"/>
                  </a:ext>
                </a:extLst>
              </p:cNvPr>
              <p:cNvSpPr txBox="1"/>
              <p:nvPr/>
            </p:nvSpPr>
            <p:spPr>
              <a:xfrm>
                <a:off x="2866505" y="2998001"/>
                <a:ext cx="388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[2]</a:t>
                </a:r>
                <a:endParaRPr lang="zh-CN" altLang="en-US" sz="1400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5C44339-341B-40D6-A86F-27ECFD0D06C1}"/>
                  </a:ext>
                </a:extLst>
              </p:cNvPr>
              <p:cNvSpPr txBox="1"/>
              <p:nvPr/>
            </p:nvSpPr>
            <p:spPr>
              <a:xfrm>
                <a:off x="2324837" y="3249091"/>
                <a:ext cx="388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[3]</a:t>
                </a:r>
                <a:endParaRPr lang="zh-CN" altLang="en-US" sz="1400" dirty="0"/>
              </a:p>
            </p:txBody>
          </p:sp>
        </p:grp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DDC8382-2740-482C-A60A-0DFAB87FAE72}"/>
                </a:ext>
              </a:extLst>
            </p:cNvPr>
            <p:cNvSpPr/>
            <p:nvPr/>
          </p:nvSpPr>
          <p:spPr>
            <a:xfrm>
              <a:off x="2186354" y="2960603"/>
              <a:ext cx="78026" cy="167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04280F3-F064-49AD-9996-2E5BC1D0CBE1}"/>
                </a:ext>
              </a:extLst>
            </p:cNvPr>
            <p:cNvSpPr/>
            <p:nvPr/>
          </p:nvSpPr>
          <p:spPr>
            <a:xfrm>
              <a:off x="9729083" y="2189986"/>
              <a:ext cx="95064" cy="167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71BAA01-72C2-444D-857D-030D1AC6CABA}"/>
                </a:ext>
              </a:extLst>
            </p:cNvPr>
            <p:cNvSpPr txBox="1"/>
            <p:nvPr/>
          </p:nvSpPr>
          <p:spPr>
            <a:xfrm>
              <a:off x="978870" y="4102037"/>
              <a:ext cx="74683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P2C: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P2C[4]</a:t>
              </a:r>
              <a:r>
                <a:rPr lang="en-US" altLang="zh-CN" sz="1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our framework.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MP2C: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P2C with 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our memory module.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MP2CDLO: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MP2C with 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our DLO shape constraints.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AB52E4CC-FD93-4BA1-B80C-33AC94DDCE15}"/>
              </a:ext>
            </a:extLst>
          </p:cNvPr>
          <p:cNvSpPr txBox="1"/>
          <p:nvPr/>
        </p:nvSpPr>
        <p:spPr>
          <a:xfrm>
            <a:off x="150195" y="1682541"/>
            <a:ext cx="11190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Evaluation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metrics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comparison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ablation study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on synthetic DLO datasets.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2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178">
            <a:extLst>
              <a:ext uri="{FF2B5EF4-FFF2-40B4-BE49-F238E27FC236}">
                <a16:creationId xmlns:a16="http://schemas.microsoft.com/office/drawing/2014/main" id="{A013EB21-6069-4910-BDCF-4487A14A697C}"/>
              </a:ext>
            </a:extLst>
          </p:cNvPr>
          <p:cNvSpPr txBox="1"/>
          <p:nvPr/>
        </p:nvSpPr>
        <p:spPr>
          <a:xfrm>
            <a:off x="4639707" y="279677"/>
            <a:ext cx="293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E31B4F-D080-4377-A245-85756DC272F7}"/>
              </a:ext>
            </a:extLst>
          </p:cNvPr>
          <p:cNvSpPr txBox="1"/>
          <p:nvPr/>
        </p:nvSpPr>
        <p:spPr>
          <a:xfrm>
            <a:off x="150194" y="926008"/>
            <a:ext cx="11891611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—Results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514820-6CC4-4B58-86D9-5B6BCECBF326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7</a:t>
            </a:r>
            <a:endParaRPr lang="zh-CN" altLang="en-US" sz="1351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2FCD46E-F359-4244-B1FD-3A23E6F39DEF}"/>
              </a:ext>
            </a:extLst>
          </p:cNvPr>
          <p:cNvSpPr/>
          <p:nvPr/>
        </p:nvSpPr>
        <p:spPr>
          <a:xfrm>
            <a:off x="1078187" y="6063958"/>
            <a:ext cx="77281" cy="78997"/>
          </a:xfrm>
          <a:prstGeom prst="ellipse">
            <a:avLst/>
          </a:prstGeom>
          <a:solidFill>
            <a:srgbClr val="B61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1442725-CEE1-4D16-AC23-ED25A21F4727}"/>
              </a:ext>
            </a:extLst>
          </p:cNvPr>
          <p:cNvSpPr txBox="1"/>
          <p:nvPr/>
        </p:nvSpPr>
        <p:spPr>
          <a:xfrm>
            <a:off x="1113004" y="5911879"/>
            <a:ext cx="8043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B6182C"/>
                </a:solidFill>
                <a:latin typeface="+mj-lt"/>
                <a:cs typeface="Times New Roman" panose="02020603050405020304" pitchFamily="18" charset="0"/>
              </a:rPr>
              <a:t>Input</a:t>
            </a:r>
            <a:endParaRPr lang="zh-CN" altLang="en-US" dirty="0">
              <a:solidFill>
                <a:srgbClr val="B6182C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DCE3C9-2ED4-4172-8AA6-D65B2D511A2A}"/>
              </a:ext>
            </a:extLst>
          </p:cNvPr>
          <p:cNvGrpSpPr/>
          <p:nvPr/>
        </p:nvGrpSpPr>
        <p:grpSpPr>
          <a:xfrm>
            <a:off x="8549221" y="6021513"/>
            <a:ext cx="501499" cy="172481"/>
            <a:chOff x="4150288" y="5251336"/>
            <a:chExt cx="460799" cy="15813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F0F03B6-129C-4B85-8300-617A0E660F2B}"/>
                </a:ext>
              </a:extLst>
            </p:cNvPr>
            <p:cNvSpPr/>
            <p:nvPr/>
          </p:nvSpPr>
          <p:spPr>
            <a:xfrm>
              <a:off x="4150288" y="5311897"/>
              <a:ext cx="237725" cy="45719"/>
            </a:xfrm>
            <a:prstGeom prst="rect">
              <a:avLst/>
            </a:prstGeom>
            <a:solidFill>
              <a:srgbClr val="58B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95AD5FB-F3EB-4ED9-9CD5-8541E5601E69}"/>
                </a:ext>
              </a:extLst>
            </p:cNvPr>
            <p:cNvSpPr/>
            <p:nvPr/>
          </p:nvSpPr>
          <p:spPr>
            <a:xfrm>
              <a:off x="4373362" y="5313062"/>
              <a:ext cx="237725" cy="45719"/>
            </a:xfrm>
            <a:prstGeom prst="rect">
              <a:avLst/>
            </a:prstGeom>
            <a:solidFill>
              <a:srgbClr val="58B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0483293-4B71-4F24-8F7A-DEBAE7D77438}"/>
                </a:ext>
              </a:extLst>
            </p:cNvPr>
            <p:cNvSpPr/>
            <p:nvPr/>
          </p:nvSpPr>
          <p:spPr>
            <a:xfrm>
              <a:off x="4304873" y="5251336"/>
              <a:ext cx="153762" cy="158137"/>
            </a:xfrm>
            <a:prstGeom prst="ellipse">
              <a:avLst/>
            </a:prstGeom>
            <a:solidFill>
              <a:srgbClr val="58B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B746DFF-A54D-4163-8984-85D771FA28AD}"/>
              </a:ext>
            </a:extLst>
          </p:cNvPr>
          <p:cNvSpPr txBox="1"/>
          <p:nvPr/>
        </p:nvSpPr>
        <p:spPr>
          <a:xfrm>
            <a:off x="8999889" y="5910152"/>
            <a:ext cx="23274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B6E9"/>
                </a:solidFill>
                <a:latin typeface="+mj-lt"/>
                <a:cs typeface="Times New Roman" panose="02020603050405020304" pitchFamily="18" charset="0"/>
              </a:rPr>
              <a:t>MP2CDLO (Ours)</a:t>
            </a:r>
            <a:endParaRPr lang="zh-CN" altLang="en-US" dirty="0">
              <a:solidFill>
                <a:srgbClr val="58B6E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3585A4-ADFA-451B-B139-BA32D016D2D2}"/>
              </a:ext>
            </a:extLst>
          </p:cNvPr>
          <p:cNvSpPr/>
          <p:nvPr/>
        </p:nvSpPr>
        <p:spPr>
          <a:xfrm>
            <a:off x="2161459" y="6078524"/>
            <a:ext cx="258722" cy="498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21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B803FD7-6399-47BF-8FBD-9B1FF4F9F89B}"/>
              </a:ext>
            </a:extLst>
          </p:cNvPr>
          <p:cNvSpPr txBox="1"/>
          <p:nvPr/>
        </p:nvSpPr>
        <p:spPr>
          <a:xfrm>
            <a:off x="2369196" y="5911879"/>
            <a:ext cx="16475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Ground Truth</a:t>
            </a:r>
            <a:endParaRPr lang="zh-CN" altLang="en-US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F31B8DD-51F2-403C-ADBF-EE20E6E1EED0}"/>
              </a:ext>
            </a:extLst>
          </p:cNvPr>
          <p:cNvGrpSpPr/>
          <p:nvPr/>
        </p:nvGrpSpPr>
        <p:grpSpPr>
          <a:xfrm>
            <a:off x="5374454" y="6021182"/>
            <a:ext cx="501499" cy="172481"/>
            <a:chOff x="4150288" y="5251336"/>
            <a:chExt cx="460799" cy="158137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F6DCCEA-023C-4A2D-AEB3-46BB1EEF68A6}"/>
                </a:ext>
              </a:extLst>
            </p:cNvPr>
            <p:cNvSpPr/>
            <p:nvPr/>
          </p:nvSpPr>
          <p:spPr>
            <a:xfrm>
              <a:off x="4150288" y="5311897"/>
              <a:ext cx="237725" cy="45719"/>
            </a:xfrm>
            <a:prstGeom prst="rect">
              <a:avLst/>
            </a:prstGeom>
            <a:solidFill>
              <a:srgbClr val="457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2388F39-3F2A-4129-A405-799EADAB9BA6}"/>
                </a:ext>
              </a:extLst>
            </p:cNvPr>
            <p:cNvSpPr/>
            <p:nvPr/>
          </p:nvSpPr>
          <p:spPr>
            <a:xfrm>
              <a:off x="4373362" y="5313062"/>
              <a:ext cx="237725" cy="45719"/>
            </a:xfrm>
            <a:prstGeom prst="rect">
              <a:avLst/>
            </a:prstGeom>
            <a:solidFill>
              <a:srgbClr val="457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E9469A7-19EC-4EEE-BB21-C75B9A3E924B}"/>
                </a:ext>
              </a:extLst>
            </p:cNvPr>
            <p:cNvSpPr/>
            <p:nvPr/>
          </p:nvSpPr>
          <p:spPr>
            <a:xfrm>
              <a:off x="4304873" y="5251336"/>
              <a:ext cx="153762" cy="158137"/>
            </a:xfrm>
            <a:prstGeom prst="ellipse">
              <a:avLst/>
            </a:prstGeom>
            <a:solidFill>
              <a:srgbClr val="457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802D997A-18B7-454D-9298-345021D050DE}"/>
              </a:ext>
            </a:extLst>
          </p:cNvPr>
          <p:cNvSpPr txBox="1"/>
          <p:nvPr/>
        </p:nvSpPr>
        <p:spPr>
          <a:xfrm>
            <a:off x="5825127" y="5909824"/>
            <a:ext cx="13316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5717A"/>
                </a:solidFill>
                <a:latin typeface="+mj-lt"/>
                <a:cs typeface="Times New Roman" panose="02020603050405020304" pitchFamily="18" charset="0"/>
              </a:rPr>
              <a:t>DLOFTBs</a:t>
            </a:r>
            <a:endParaRPr lang="zh-CN" altLang="en-US" dirty="0">
              <a:solidFill>
                <a:srgbClr val="45717A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49899C2-7A17-464A-BD1B-E185477DC71A}"/>
              </a:ext>
            </a:extLst>
          </p:cNvPr>
          <p:cNvGrpSpPr/>
          <p:nvPr/>
        </p:nvGrpSpPr>
        <p:grpSpPr>
          <a:xfrm>
            <a:off x="4131832" y="6021182"/>
            <a:ext cx="501499" cy="172481"/>
            <a:chOff x="4150288" y="5251336"/>
            <a:chExt cx="460799" cy="15813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CFB044D-5352-4C91-8938-FE3FB00F2365}"/>
                </a:ext>
              </a:extLst>
            </p:cNvPr>
            <p:cNvSpPr/>
            <p:nvPr/>
          </p:nvSpPr>
          <p:spPr>
            <a:xfrm>
              <a:off x="4150288" y="5311897"/>
              <a:ext cx="237725" cy="45719"/>
            </a:xfrm>
            <a:prstGeom prst="rect">
              <a:avLst/>
            </a:prstGeom>
            <a:solidFill>
              <a:srgbClr val="629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C1E7993-4EC4-48FE-BBA4-5F326A5E506D}"/>
                </a:ext>
              </a:extLst>
            </p:cNvPr>
            <p:cNvSpPr/>
            <p:nvPr/>
          </p:nvSpPr>
          <p:spPr>
            <a:xfrm>
              <a:off x="4373362" y="5313062"/>
              <a:ext cx="237725" cy="45719"/>
            </a:xfrm>
            <a:prstGeom prst="rect">
              <a:avLst/>
            </a:prstGeom>
            <a:solidFill>
              <a:srgbClr val="629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1CDAA57-CB5F-4674-88FB-52115C2A020B}"/>
                </a:ext>
              </a:extLst>
            </p:cNvPr>
            <p:cNvSpPr/>
            <p:nvPr/>
          </p:nvSpPr>
          <p:spPr>
            <a:xfrm>
              <a:off x="4304873" y="5251336"/>
              <a:ext cx="153762" cy="158137"/>
            </a:xfrm>
            <a:prstGeom prst="ellipse">
              <a:avLst/>
            </a:prstGeom>
            <a:solidFill>
              <a:srgbClr val="629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C34AC0BE-C048-43D8-B1D6-445806BAD0E9}"/>
              </a:ext>
            </a:extLst>
          </p:cNvPr>
          <p:cNvSpPr txBox="1"/>
          <p:nvPr/>
        </p:nvSpPr>
        <p:spPr>
          <a:xfrm>
            <a:off x="4582503" y="5909824"/>
            <a:ext cx="45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629C35"/>
                </a:solidFill>
                <a:latin typeface="+mj-lt"/>
                <a:cs typeface="Times New Roman" panose="02020603050405020304" pitchFamily="18" charset="0"/>
              </a:rPr>
              <a:t>Lv</a:t>
            </a:r>
            <a:endParaRPr lang="zh-CN" altLang="en-US" dirty="0">
              <a:solidFill>
                <a:srgbClr val="629C35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F148088-FB56-42EC-93FE-E575C7EAA56B}"/>
              </a:ext>
            </a:extLst>
          </p:cNvPr>
          <p:cNvGrpSpPr/>
          <p:nvPr/>
        </p:nvGrpSpPr>
        <p:grpSpPr>
          <a:xfrm>
            <a:off x="7310789" y="6021182"/>
            <a:ext cx="501499" cy="172481"/>
            <a:chOff x="4150288" y="5251336"/>
            <a:chExt cx="460799" cy="158137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CFF549B-42F5-475F-ABAB-8E5C381AB6E2}"/>
                </a:ext>
              </a:extLst>
            </p:cNvPr>
            <p:cNvSpPr/>
            <p:nvPr/>
          </p:nvSpPr>
          <p:spPr>
            <a:xfrm>
              <a:off x="4150288" y="5311897"/>
              <a:ext cx="237725" cy="45719"/>
            </a:xfrm>
            <a:prstGeom prst="rect">
              <a:avLst/>
            </a:prstGeom>
            <a:solidFill>
              <a:srgbClr val="FFB5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381C3CE-2741-48FB-9465-70941849DE65}"/>
                </a:ext>
              </a:extLst>
            </p:cNvPr>
            <p:cNvSpPr/>
            <p:nvPr/>
          </p:nvSpPr>
          <p:spPr>
            <a:xfrm>
              <a:off x="4373362" y="5313062"/>
              <a:ext cx="237725" cy="45719"/>
            </a:xfrm>
            <a:prstGeom prst="rect">
              <a:avLst/>
            </a:prstGeom>
            <a:solidFill>
              <a:srgbClr val="FFB5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96F642A-0D0F-4E37-8CA6-E62F9ED729A2}"/>
                </a:ext>
              </a:extLst>
            </p:cNvPr>
            <p:cNvSpPr/>
            <p:nvPr/>
          </p:nvSpPr>
          <p:spPr>
            <a:xfrm>
              <a:off x="4304873" y="5251336"/>
              <a:ext cx="153762" cy="158137"/>
            </a:xfrm>
            <a:prstGeom prst="ellipse">
              <a:avLst/>
            </a:prstGeom>
            <a:solidFill>
              <a:srgbClr val="FFB5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21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0EFFD014-238B-4EA5-990B-4A2A486D425F}"/>
              </a:ext>
            </a:extLst>
          </p:cNvPr>
          <p:cNvSpPr txBox="1"/>
          <p:nvPr/>
        </p:nvSpPr>
        <p:spPr>
          <a:xfrm>
            <a:off x="7761463" y="5909824"/>
            <a:ext cx="7001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B51A"/>
                </a:solidFill>
                <a:latin typeface="+mj-lt"/>
                <a:cs typeface="Times New Roman" panose="02020603050405020304" pitchFamily="18" charset="0"/>
              </a:rPr>
              <a:t>Sun</a:t>
            </a:r>
            <a:endParaRPr lang="zh-CN" altLang="en-US" dirty="0">
              <a:solidFill>
                <a:srgbClr val="FFB51A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7C6D91A-9E63-4201-A1CD-B10E618B6C75}"/>
              </a:ext>
            </a:extLst>
          </p:cNvPr>
          <p:cNvSpPr txBox="1"/>
          <p:nvPr/>
        </p:nvSpPr>
        <p:spPr>
          <a:xfrm>
            <a:off x="150194" y="1682541"/>
            <a:ext cx="11537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Reconstruction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 comparison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on synthetic DLO datasets.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0314">
            <a:hlinkClick r:id="" action="ppaction://media"/>
            <a:extLst>
              <a:ext uri="{FF2B5EF4-FFF2-40B4-BE49-F238E27FC236}">
                <a16:creationId xmlns:a16="http://schemas.microsoft.com/office/drawing/2014/main" id="{33B939A7-B192-4081-B1EE-4166EA3C89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0904" t="13382" r="9685" b="14309"/>
          <a:stretch/>
        </p:blipFill>
        <p:spPr>
          <a:xfrm>
            <a:off x="320512" y="2152755"/>
            <a:ext cx="3999192" cy="3641469"/>
          </a:xfrm>
          <a:prstGeom prst="rect">
            <a:avLst/>
          </a:prstGeom>
        </p:spPr>
      </p:pic>
      <p:pic>
        <p:nvPicPr>
          <p:cNvPr id="4" name="0700">
            <a:hlinkClick r:id="" action="ppaction://media"/>
            <a:extLst>
              <a:ext uri="{FF2B5EF4-FFF2-40B4-BE49-F238E27FC236}">
                <a16:creationId xmlns:a16="http://schemas.microsoft.com/office/drawing/2014/main" id="{F9864B7F-E17E-4CB6-A09B-CDD7253BE2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14379" t="25324" r="18081" b="11858"/>
          <a:stretch/>
        </p:blipFill>
        <p:spPr>
          <a:xfrm>
            <a:off x="4409161" y="2648932"/>
            <a:ext cx="3489843" cy="3245895"/>
          </a:xfrm>
          <a:prstGeom prst="rect">
            <a:avLst/>
          </a:prstGeom>
        </p:spPr>
      </p:pic>
      <p:pic>
        <p:nvPicPr>
          <p:cNvPr id="6" name="0515">
            <a:hlinkClick r:id="" action="ppaction://media"/>
            <a:extLst>
              <a:ext uri="{FF2B5EF4-FFF2-40B4-BE49-F238E27FC236}">
                <a16:creationId xmlns:a16="http://schemas.microsoft.com/office/drawing/2014/main" id="{3387F544-C574-4504-AB53-4704B428B6A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11265" t="24362" r="16403" b="9783"/>
          <a:stretch/>
        </p:blipFill>
        <p:spPr>
          <a:xfrm>
            <a:off x="8111561" y="2731556"/>
            <a:ext cx="3407993" cy="310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7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文本框 178">
            <a:extLst>
              <a:ext uri="{FF2B5EF4-FFF2-40B4-BE49-F238E27FC236}">
                <a16:creationId xmlns:a16="http://schemas.microsoft.com/office/drawing/2014/main" id="{A013EB21-6069-4910-BDCF-4487A14A697C}"/>
              </a:ext>
            </a:extLst>
          </p:cNvPr>
          <p:cNvSpPr txBox="1"/>
          <p:nvPr/>
        </p:nvSpPr>
        <p:spPr>
          <a:xfrm>
            <a:off x="4639707" y="279677"/>
            <a:ext cx="293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E31B4F-D080-4377-A245-85756DC272F7}"/>
              </a:ext>
            </a:extLst>
          </p:cNvPr>
          <p:cNvSpPr txBox="1"/>
          <p:nvPr/>
        </p:nvSpPr>
        <p:spPr>
          <a:xfrm>
            <a:off x="150194" y="926008"/>
            <a:ext cx="11891611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—Training Stage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514820-6CC4-4B58-86D9-5B6BCECBF326}"/>
              </a:ext>
            </a:extLst>
          </p:cNvPr>
          <p:cNvSpPr txBox="1"/>
          <p:nvPr/>
        </p:nvSpPr>
        <p:spPr>
          <a:xfrm>
            <a:off x="11687909" y="6385464"/>
            <a:ext cx="41030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 dirty="0"/>
              <a:t>8</a:t>
            </a:r>
            <a:endParaRPr lang="zh-CN" altLang="en-US" sz="135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D32E16D-CBAA-40FE-9EC3-38DB966E7861}"/>
              </a:ext>
            </a:extLst>
          </p:cNvPr>
          <p:cNvSpPr txBox="1"/>
          <p:nvPr/>
        </p:nvSpPr>
        <p:spPr>
          <a:xfrm>
            <a:off x="150194" y="1572339"/>
            <a:ext cx="11891611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Simplify data collection by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manual manipulation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of both ends of the DLO under an RGB-D camera.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hand_collection_pcd">
            <a:hlinkClick r:id="" action="ppaction://media"/>
            <a:extLst>
              <a:ext uri="{FF2B5EF4-FFF2-40B4-BE49-F238E27FC236}">
                <a16:creationId xmlns:a16="http://schemas.microsoft.com/office/drawing/2014/main" id="{5E3AE0E1-F46D-4EC8-9AF8-1AF35CF8B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3675" y="2412179"/>
            <a:ext cx="3864428" cy="3864428"/>
          </a:xfrm>
          <a:prstGeom prst="rect">
            <a:avLst/>
          </a:prstGeom>
        </p:spPr>
      </p:pic>
      <p:pic>
        <p:nvPicPr>
          <p:cNvPr id="3" name="hand_collection_rgb_clip">
            <a:hlinkClick r:id="" action="ppaction://media"/>
            <a:extLst>
              <a:ext uri="{FF2B5EF4-FFF2-40B4-BE49-F238E27FC236}">
                <a16:creationId xmlns:a16="http://schemas.microsoft.com/office/drawing/2014/main" id="{01881831-CAA8-4898-A12F-CAB0B5A34AA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5150" y="2924175"/>
            <a:ext cx="5633156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4119</TotalTime>
  <Words>727</Words>
  <Application>Microsoft Office PowerPoint</Application>
  <PresentationFormat>宽屏</PresentationFormat>
  <Paragraphs>117</Paragraphs>
  <Slides>14</Slides>
  <Notes>8</Notes>
  <HiddenSlides>0</HiddenSlides>
  <MMClips>16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松 王</dc:creator>
  <cp:lastModifiedBy>松 王</cp:lastModifiedBy>
  <cp:revision>118</cp:revision>
  <cp:lastPrinted>2024-09-14T02:28:09Z</cp:lastPrinted>
  <dcterms:created xsi:type="dcterms:W3CDTF">2024-09-12T02:01:09Z</dcterms:created>
  <dcterms:modified xsi:type="dcterms:W3CDTF">2024-09-16T09:13:31Z</dcterms:modified>
</cp:coreProperties>
</file>